
<file path=[Content_Types].xml><?xml version="1.0" encoding="utf-8"?>
<Types xmlns="http://schemas.openxmlformats.org/package/2006/content-types">
  <Default Extension="xml" ContentType="application/xml"/>
  <Default Extension="wmv" ContentType="video/x-ms-wmv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5" r:id="rId2"/>
    <p:sldMasterId id="2147483698" r:id="rId3"/>
    <p:sldMasterId id="2147483710" r:id="rId4"/>
    <p:sldMasterId id="2147483722" r:id="rId5"/>
    <p:sldMasterId id="2147483734" r:id="rId6"/>
  </p:sldMasterIdLst>
  <p:notesMasterIdLst>
    <p:notesMasterId r:id="rId129"/>
  </p:notesMasterIdLst>
  <p:sldIdLst>
    <p:sldId id="580" r:id="rId7"/>
    <p:sldId id="788" r:id="rId8"/>
    <p:sldId id="930" r:id="rId9"/>
    <p:sldId id="914" r:id="rId10"/>
    <p:sldId id="670" r:id="rId11"/>
    <p:sldId id="677" r:id="rId12"/>
    <p:sldId id="687" r:id="rId13"/>
    <p:sldId id="681" r:id="rId14"/>
    <p:sldId id="795" r:id="rId15"/>
    <p:sldId id="737" r:id="rId16"/>
    <p:sldId id="889" r:id="rId17"/>
    <p:sldId id="890" r:id="rId18"/>
    <p:sldId id="891" r:id="rId19"/>
    <p:sldId id="925" r:id="rId20"/>
    <p:sldId id="893" r:id="rId21"/>
    <p:sldId id="902" r:id="rId22"/>
    <p:sldId id="894" r:id="rId23"/>
    <p:sldId id="895" r:id="rId24"/>
    <p:sldId id="896" r:id="rId25"/>
    <p:sldId id="897" r:id="rId26"/>
    <p:sldId id="903" r:id="rId27"/>
    <p:sldId id="904" r:id="rId28"/>
    <p:sldId id="905" r:id="rId29"/>
    <p:sldId id="906" r:id="rId30"/>
    <p:sldId id="907" r:id="rId31"/>
    <p:sldId id="898" r:id="rId32"/>
    <p:sldId id="899" r:id="rId33"/>
    <p:sldId id="900" r:id="rId34"/>
    <p:sldId id="901" r:id="rId35"/>
    <p:sldId id="931" r:id="rId36"/>
    <p:sldId id="908" r:id="rId37"/>
    <p:sldId id="773" r:id="rId38"/>
    <p:sldId id="810" r:id="rId39"/>
    <p:sldId id="811" r:id="rId40"/>
    <p:sldId id="812" r:id="rId41"/>
    <p:sldId id="813" r:id="rId42"/>
    <p:sldId id="814" r:id="rId43"/>
    <p:sldId id="815" r:id="rId44"/>
    <p:sldId id="816" r:id="rId45"/>
    <p:sldId id="818" r:id="rId46"/>
    <p:sldId id="819" r:id="rId47"/>
    <p:sldId id="823" r:id="rId48"/>
    <p:sldId id="824" r:id="rId49"/>
    <p:sldId id="825" r:id="rId50"/>
    <p:sldId id="826" r:id="rId51"/>
    <p:sldId id="827" r:id="rId52"/>
    <p:sldId id="828" r:id="rId53"/>
    <p:sldId id="830" r:id="rId54"/>
    <p:sldId id="831" r:id="rId55"/>
    <p:sldId id="832" r:id="rId56"/>
    <p:sldId id="833" r:id="rId57"/>
    <p:sldId id="834" r:id="rId58"/>
    <p:sldId id="835" r:id="rId59"/>
    <p:sldId id="836" r:id="rId60"/>
    <p:sldId id="837" r:id="rId61"/>
    <p:sldId id="838" r:id="rId62"/>
    <p:sldId id="839" r:id="rId63"/>
    <p:sldId id="840" r:id="rId64"/>
    <p:sldId id="841" r:id="rId65"/>
    <p:sldId id="842" r:id="rId66"/>
    <p:sldId id="843" r:id="rId67"/>
    <p:sldId id="844" r:id="rId68"/>
    <p:sldId id="845" r:id="rId69"/>
    <p:sldId id="846" r:id="rId70"/>
    <p:sldId id="847" r:id="rId71"/>
    <p:sldId id="848" r:id="rId72"/>
    <p:sldId id="849" r:id="rId73"/>
    <p:sldId id="850" r:id="rId74"/>
    <p:sldId id="851" r:id="rId75"/>
    <p:sldId id="852" r:id="rId76"/>
    <p:sldId id="853" r:id="rId77"/>
    <p:sldId id="856" r:id="rId78"/>
    <p:sldId id="932" r:id="rId79"/>
    <p:sldId id="912" r:id="rId80"/>
    <p:sldId id="706" r:id="rId81"/>
    <p:sldId id="917" r:id="rId82"/>
    <p:sldId id="857" r:id="rId83"/>
    <p:sldId id="858" r:id="rId84"/>
    <p:sldId id="859" r:id="rId85"/>
    <p:sldId id="860" r:id="rId86"/>
    <p:sldId id="926" r:id="rId87"/>
    <p:sldId id="861" r:id="rId88"/>
    <p:sldId id="862" r:id="rId89"/>
    <p:sldId id="863" r:id="rId90"/>
    <p:sldId id="864" r:id="rId91"/>
    <p:sldId id="865" r:id="rId92"/>
    <p:sldId id="866" r:id="rId93"/>
    <p:sldId id="867" r:id="rId94"/>
    <p:sldId id="868" r:id="rId95"/>
    <p:sldId id="869" r:id="rId96"/>
    <p:sldId id="870" r:id="rId97"/>
    <p:sldId id="871" r:id="rId98"/>
    <p:sldId id="872" r:id="rId99"/>
    <p:sldId id="873" r:id="rId100"/>
    <p:sldId id="874" r:id="rId101"/>
    <p:sldId id="875" r:id="rId102"/>
    <p:sldId id="876" r:id="rId103"/>
    <p:sldId id="877" r:id="rId104"/>
    <p:sldId id="927" r:id="rId105"/>
    <p:sldId id="878" r:id="rId106"/>
    <p:sldId id="879" r:id="rId107"/>
    <p:sldId id="880" r:id="rId108"/>
    <p:sldId id="881" r:id="rId109"/>
    <p:sldId id="882" r:id="rId110"/>
    <p:sldId id="916" r:id="rId111"/>
    <p:sldId id="883" r:id="rId112"/>
    <p:sldId id="884" r:id="rId113"/>
    <p:sldId id="885" r:id="rId114"/>
    <p:sldId id="886" r:id="rId115"/>
    <p:sldId id="887" r:id="rId116"/>
    <p:sldId id="933" r:id="rId117"/>
    <p:sldId id="934" r:id="rId118"/>
    <p:sldId id="909" r:id="rId119"/>
    <p:sldId id="928" r:id="rId120"/>
    <p:sldId id="929" r:id="rId121"/>
    <p:sldId id="915" r:id="rId122"/>
    <p:sldId id="783" r:id="rId123"/>
    <p:sldId id="784" r:id="rId124"/>
    <p:sldId id="919" r:id="rId125"/>
    <p:sldId id="920" r:id="rId126"/>
    <p:sldId id="922" r:id="rId127"/>
    <p:sldId id="782" r:id="rId128"/>
  </p:sldIdLst>
  <p:sldSz cx="36580763" cy="20580350"/>
  <p:notesSz cx="6858000" cy="9144000"/>
  <p:defaultTextStyle>
    <a:defPPr>
      <a:defRPr lang="en-US"/>
    </a:defPPr>
    <a:lvl1pPr marL="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039518-ED55-4A5F-816B-45E32B04971B}">
          <p14:sldIdLst>
            <p14:sldId id="580"/>
            <p14:sldId id="788"/>
            <p14:sldId id="930"/>
            <p14:sldId id="914"/>
            <p14:sldId id="670"/>
            <p14:sldId id="677"/>
            <p14:sldId id="687"/>
            <p14:sldId id="681"/>
            <p14:sldId id="795"/>
          </p14:sldIdLst>
        </p14:section>
        <p14:section name="LineUp" id="{DB63331A-4845-4CA1-B066-9632B4CDA21B}">
          <p14:sldIdLst>
            <p14:sldId id="737"/>
            <p14:sldId id="889"/>
            <p14:sldId id="890"/>
            <p14:sldId id="891"/>
            <p14:sldId id="925"/>
            <p14:sldId id="893"/>
            <p14:sldId id="902"/>
            <p14:sldId id="894"/>
            <p14:sldId id="895"/>
            <p14:sldId id="896"/>
            <p14:sldId id="897"/>
            <p14:sldId id="903"/>
            <p14:sldId id="904"/>
            <p14:sldId id="905"/>
            <p14:sldId id="906"/>
            <p14:sldId id="907"/>
            <p14:sldId id="898"/>
            <p14:sldId id="899"/>
            <p14:sldId id="900"/>
            <p14:sldId id="901"/>
            <p14:sldId id="931"/>
            <p14:sldId id="908"/>
          </p14:sldIdLst>
        </p14:section>
        <p14:section name="UpSet" id="{41CF4ED0-9022-4691-AB76-635D2200C9B0}">
          <p14:sldIdLst>
            <p14:sldId id="773"/>
            <p14:sldId id="810"/>
            <p14:sldId id="811"/>
            <p14:sldId id="812"/>
            <p14:sldId id="813"/>
            <p14:sldId id="814"/>
            <p14:sldId id="815"/>
            <p14:sldId id="816"/>
            <p14:sldId id="818"/>
            <p14:sldId id="819"/>
            <p14:sldId id="823"/>
            <p14:sldId id="824"/>
            <p14:sldId id="825"/>
            <p14:sldId id="826"/>
            <p14:sldId id="827"/>
            <p14:sldId id="828"/>
            <p14:sldId id="830"/>
            <p14:sldId id="831"/>
            <p14:sldId id="832"/>
            <p14:sldId id="833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845"/>
            <p14:sldId id="846"/>
            <p14:sldId id="847"/>
            <p14:sldId id="848"/>
            <p14:sldId id="849"/>
            <p14:sldId id="850"/>
            <p14:sldId id="851"/>
            <p14:sldId id="852"/>
            <p14:sldId id="853"/>
            <p14:sldId id="856"/>
            <p14:sldId id="932"/>
            <p14:sldId id="912"/>
          </p14:sldIdLst>
        </p14:section>
        <p14:section name="Pathways" id="{286E27D9-3E82-493B-B862-3703497538BF}">
          <p14:sldIdLst>
            <p14:sldId id="706"/>
            <p14:sldId id="917"/>
            <p14:sldId id="857"/>
            <p14:sldId id="858"/>
            <p14:sldId id="859"/>
            <p14:sldId id="860"/>
            <p14:sldId id="926"/>
            <p14:sldId id="861"/>
            <p14:sldId id="862"/>
            <p14:sldId id="863"/>
            <p14:sldId id="864"/>
            <p14:sldId id="865"/>
            <p14:sldId id="866"/>
            <p14:sldId id="867"/>
            <p14:sldId id="868"/>
            <p14:sldId id="869"/>
            <p14:sldId id="870"/>
            <p14:sldId id="871"/>
            <p14:sldId id="872"/>
            <p14:sldId id="873"/>
            <p14:sldId id="874"/>
            <p14:sldId id="875"/>
            <p14:sldId id="876"/>
            <p14:sldId id="877"/>
            <p14:sldId id="927"/>
            <p14:sldId id="878"/>
            <p14:sldId id="879"/>
            <p14:sldId id="880"/>
            <p14:sldId id="881"/>
            <p14:sldId id="882"/>
            <p14:sldId id="916"/>
            <p14:sldId id="883"/>
            <p14:sldId id="884"/>
            <p14:sldId id="885"/>
            <p14:sldId id="886"/>
            <p14:sldId id="887"/>
            <p14:sldId id="933"/>
            <p14:sldId id="934"/>
            <p14:sldId id="909"/>
          </p14:sldIdLst>
        </p14:section>
        <p14:section name="Conclusion" id="{C1997F83-3469-438F-B786-CCD3E16516D3}">
          <p14:sldIdLst>
            <p14:sldId id="928"/>
            <p14:sldId id="929"/>
            <p14:sldId id="915"/>
            <p14:sldId id="783"/>
            <p14:sldId id="784"/>
            <p14:sldId id="919"/>
            <p14:sldId id="920"/>
            <p14:sldId id="922"/>
            <p14:sldId id="7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63" userDrawn="1">
          <p15:clr>
            <a:srgbClr val="A4A3A4"/>
          </p15:clr>
        </p15:guide>
        <p15:guide id="2" orient="horz" pos="8246">
          <p15:clr>
            <a:srgbClr val="A4A3A4"/>
          </p15:clr>
        </p15:guide>
        <p15:guide id="3" pos="151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uel Gratzl" initials="S.G." lastIdx="4" clrIdx="0"/>
  <p:cmAuthor id="1" name="Josef Gratzl" initials="J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C0DE"/>
    <a:srgbClr val="C9BBDB"/>
    <a:srgbClr val="AB93C7"/>
    <a:srgbClr val="000000"/>
    <a:srgbClr val="9BFFCB"/>
    <a:srgbClr val="00A950"/>
    <a:srgbClr val="FFFFFF"/>
    <a:srgbClr val="BFBFBF"/>
    <a:srgbClr val="74ADD1"/>
    <a:srgbClr val="F46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6" autoAdjust="0"/>
    <p:restoredTop sz="80929" autoAdjust="0"/>
  </p:normalViewPr>
  <p:slideViewPr>
    <p:cSldViewPr snapToGrid="0">
      <p:cViewPr varScale="1">
        <p:scale>
          <a:sx n="58" d="100"/>
          <a:sy n="58" d="100"/>
        </p:scale>
        <p:origin x="2016" y="280"/>
      </p:cViewPr>
      <p:guideLst>
        <p:guide orient="horz" pos="2763"/>
        <p:guide orient="horz" pos="8246"/>
        <p:guide pos="15153"/>
      </p:guideLst>
    </p:cSldViewPr>
  </p:slideViewPr>
  <p:outlineViewPr>
    <p:cViewPr>
      <p:scale>
        <a:sx n="33" d="100"/>
        <a:sy n="33" d="100"/>
      </p:scale>
      <p:origin x="0" y="95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-11482"/>
    </p:cViewPr>
  </p:sorterViewPr>
  <p:notesViewPr>
    <p:cSldViewPr snapToGrid="0">
      <p:cViewPr varScale="1">
        <p:scale>
          <a:sx n="129" d="100"/>
          <a:sy n="129" d="100"/>
        </p:scale>
        <p:origin x="4782" y="11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120" Type="http://schemas.openxmlformats.org/officeDocument/2006/relationships/slide" Target="slides/slide114.xml"/><Relationship Id="rId121" Type="http://schemas.openxmlformats.org/officeDocument/2006/relationships/slide" Target="slides/slide115.xml"/><Relationship Id="rId122" Type="http://schemas.openxmlformats.org/officeDocument/2006/relationships/slide" Target="slides/slide116.xml"/><Relationship Id="rId123" Type="http://schemas.openxmlformats.org/officeDocument/2006/relationships/slide" Target="slides/slide117.xml"/><Relationship Id="rId124" Type="http://schemas.openxmlformats.org/officeDocument/2006/relationships/slide" Target="slides/slide118.xml"/><Relationship Id="rId125" Type="http://schemas.openxmlformats.org/officeDocument/2006/relationships/slide" Target="slides/slide119.xml"/><Relationship Id="rId126" Type="http://schemas.openxmlformats.org/officeDocument/2006/relationships/slide" Target="slides/slide120.xml"/><Relationship Id="rId127" Type="http://schemas.openxmlformats.org/officeDocument/2006/relationships/slide" Target="slides/slide121.xml"/><Relationship Id="rId128" Type="http://schemas.openxmlformats.org/officeDocument/2006/relationships/slide" Target="slides/slide122.xml"/><Relationship Id="rId129" Type="http://schemas.openxmlformats.org/officeDocument/2006/relationships/notesMaster" Target="notesMasters/notesMaster1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00" Type="http://schemas.openxmlformats.org/officeDocument/2006/relationships/slide" Target="slides/slide94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30" Type="http://schemas.openxmlformats.org/officeDocument/2006/relationships/commentAuthors" Target="commentAuthors.xml"/><Relationship Id="rId131" Type="http://schemas.openxmlformats.org/officeDocument/2006/relationships/presProps" Target="presProps.xml"/><Relationship Id="rId132" Type="http://schemas.openxmlformats.org/officeDocument/2006/relationships/viewProps" Target="viewProps.xml"/><Relationship Id="rId133" Type="http://schemas.openxmlformats.org/officeDocument/2006/relationships/theme" Target="theme/theme1.xml"/><Relationship Id="rId13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slide" Target="slides/slide111.xml"/><Relationship Id="rId118" Type="http://schemas.openxmlformats.org/officeDocument/2006/relationships/slide" Target="slides/slide112.xml"/><Relationship Id="rId119" Type="http://schemas.openxmlformats.org/officeDocument/2006/relationships/slide" Target="slides/slide1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F61E-FAFC-4FB4-B79B-74006E684774}" type="datetimeFigureOut">
              <a:rPr lang="de-AT" smtClean="0"/>
              <a:t>28.07.15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3A073-D8C2-4133-A67E-A828A6A3140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 Today I will be talking</a:t>
            </a:r>
            <a:r>
              <a:rPr lang="en-US" baseline="0" dirty="0" smtClean="0"/>
              <a:t> about my research in interactive and visual data analysis.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275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7820263"/>
          </a:xfrm>
        </p:spPr>
        <p:txBody>
          <a:bodyPr>
            <a:spAutoFit/>
          </a:bodyPr>
          <a:lstStyle/>
          <a:p>
            <a:pPr lvl="0"/>
            <a:endParaRPr lang="en-US" baseline="0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73792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2649617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41733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baseline="0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74393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51773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92806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83305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456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30974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89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1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quote that I like a lot by Richard Hamming </a:t>
            </a:r>
          </a:p>
          <a:p>
            <a:r>
              <a:rPr lang="en-US" dirty="0" smtClean="0"/>
              <a:t>The purpose of computing is insight, not numbers. </a:t>
            </a:r>
          </a:p>
          <a:p>
            <a:r>
              <a:rPr lang="en-US" dirty="0" smtClean="0"/>
              <a:t>I truly believe that</a:t>
            </a:r>
            <a:r>
              <a:rPr lang="en-US" baseline="0" dirty="0" smtClean="0"/>
              <a:t> and not many people would argue against it.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turns out that this sentence can be adapted to also describe visualization.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purpose of visualization is insight, not pictures. </a:t>
            </a:r>
          </a:p>
          <a:p>
            <a:r>
              <a:rPr lang="en-US" baseline="0" dirty="0" smtClean="0"/>
              <a:t>Again, this is not a controversial statement. </a:t>
            </a:r>
          </a:p>
          <a:p>
            <a:r>
              <a:rPr lang="en-US" baseline="0" dirty="0" smtClean="0"/>
              <a:t>Yet there are many visualizations and infographics out there that do not enable insight.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3772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Evaluation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show</a:t>
            </a:r>
            <a:r>
              <a:rPr lang="de-AT" baseline="0" dirty="0" smtClean="0"/>
              <a:t> -&gt; </a:t>
            </a:r>
            <a:r>
              <a:rPr lang="de-AT" baseline="0" dirty="0" err="1" smtClean="0"/>
              <a:t>more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difficult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interpret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88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57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34181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05012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31491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46015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4465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01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62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9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give you an example: What do a Banana, Date, Cress Riche, Sorghum</a:t>
            </a:r>
            <a:r>
              <a:rPr lang="en-US" baseline="0" dirty="0" smtClean="0"/>
              <a:t> and Brome have in common?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all are plants, and</a:t>
            </a:r>
          </a:p>
          <a:p>
            <a:r>
              <a:rPr lang="en-US" baseline="0" dirty="0" smtClean="0"/>
              <a:t>they all share interesting </a:t>
            </a:r>
            <a:r>
              <a:rPr lang="en-US" baseline="0" dirty="0" smtClean="0"/>
              <a:t>Latin </a:t>
            </a:r>
            <a:r>
              <a:rPr lang="en-US" baseline="0" dirty="0" smtClean="0"/>
              <a:t>names.</a:t>
            </a:r>
          </a:p>
          <a:p>
            <a:r>
              <a:rPr lang="en-US" baseline="0" dirty="0" smtClean="0"/>
              <a:t>But they are also evolutionary related. And biologists are interested in how strong this relationship is by analyzing how many genes they share.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7115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634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29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905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97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462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0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35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0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50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961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52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04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practice, this leads to diagrams like this here</a:t>
            </a:r>
          </a:p>
          <a:p>
            <a:r>
              <a:rPr lang="en-US" baseline="0" dirty="0" smtClean="0"/>
              <a:t>That shows the shared genes of the banana genome and 5 other plant species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can’t see which intersection is made up from which sets</a:t>
            </a:r>
          </a:p>
          <a:p>
            <a:r>
              <a:rPr lang="en-US" baseline="0" dirty="0" smtClean="0"/>
              <a:t>And this little segment here corresponds to 1151 genes</a:t>
            </a:r>
          </a:p>
          <a:p>
            <a:r>
              <a:rPr lang="en-US" baseline="0" dirty="0" smtClean="0"/>
              <a:t>While this giant segment corresponds to 105 genes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problem is: you can’t make area proportional </a:t>
            </a:r>
            <a:r>
              <a:rPr lang="en-US" baseline="0" dirty="0" err="1" smtClean="0"/>
              <a:t>venn</a:t>
            </a:r>
            <a:r>
              <a:rPr lang="en-US" baseline="0" dirty="0" smtClean="0"/>
              <a:t> diagrams for most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007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53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188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54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373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55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078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57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045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58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62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59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795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60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653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61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051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62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145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70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08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450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77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4612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563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33793-4DE1-4A06-8A58-FDFA4E6FB83F}" type="slidenum">
              <a:rPr lang="de-AT" smtClean="0">
                <a:solidFill>
                  <a:prstClr val="black"/>
                </a:solidFill>
              </a:rPr>
              <a:pPr/>
              <a:t>82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830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30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33793-4DE1-4A06-8A58-FDFA4E6FB83F}" type="slidenum">
              <a:rPr lang="de-AT" smtClean="0">
                <a:solidFill>
                  <a:prstClr val="black"/>
                </a:solidFill>
              </a:rPr>
              <a:pPr/>
              <a:t>84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627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704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44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117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817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35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Exploration: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result</a:t>
            </a:r>
            <a:r>
              <a:rPr lang="en-US" baseline="0" dirty="0" smtClean="0"/>
              <a:t> not known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 even question</a:t>
            </a:r>
          </a:p>
          <a:p>
            <a:endParaRPr lang="en-US" dirty="0" smtClean="0"/>
          </a:p>
          <a:p>
            <a:r>
              <a:rPr lang="en-US" dirty="0" smtClean="0"/>
              <a:t>Illustration: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Know about the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Communicate to </a:t>
            </a:r>
            <a:r>
              <a:rPr lang="en-US" dirty="0" smtClean="0"/>
              <a:t>others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82839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967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451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8610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963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934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920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488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330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397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Seiteneffekte über </a:t>
            </a:r>
            <a:r>
              <a:rPr lang="de-AT" dirty="0" err="1" smtClean="0"/>
              <a:t>portal</a:t>
            </a:r>
            <a:r>
              <a:rPr lang="de-AT" dirty="0" smtClean="0"/>
              <a:t> -&gt; </a:t>
            </a:r>
            <a:r>
              <a:rPr lang="de-AT" dirty="0" err="1" smtClean="0"/>
              <a:t>sprung</a:t>
            </a:r>
            <a:r>
              <a:rPr lang="de-AT" dirty="0" smtClean="0"/>
              <a:t> zurück zu </a:t>
            </a:r>
            <a:r>
              <a:rPr lang="de-AT" dirty="0" err="1" smtClean="0"/>
              <a:t>goals</a:t>
            </a:r>
            <a:r>
              <a:rPr lang="de-AT" dirty="0" smtClean="0"/>
              <a:t>, </a:t>
            </a:r>
            <a:r>
              <a:rPr lang="de-AT" dirty="0" err="1" smtClean="0"/>
              <a:t>pharmacological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raus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10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Order</a:t>
            </a:r>
            <a:r>
              <a:rPr lang="en-US" baseline="0" dirty="0" smtClean="0"/>
              <a:t> and label</a:t>
            </a:r>
          </a:p>
          <a:p>
            <a:r>
              <a:rPr lang="en-US" baseline="0" dirty="0" smtClean="0"/>
              <a:t>Papers &amp; Conferences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07565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100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447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101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105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102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858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103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331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104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362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en-GB" smtClean="0">
                <a:solidFill>
                  <a:prstClr val="black"/>
                </a:solidFill>
              </a:rPr>
              <a:pPr/>
              <a:t>106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891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107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60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111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110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464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5930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745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289139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06072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273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12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4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7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4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65019" y="7253204"/>
            <a:ext cx="13650724" cy="4411436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 smtClean="0"/>
              <a:t>Single Point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99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18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2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4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8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7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0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558" y="4527763"/>
            <a:ext cx="31093649" cy="44114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Talk 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0767" y="10578296"/>
            <a:ext cx="29671159" cy="202627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ACDC"/>
                </a:solidFill>
              </a:rPr>
              <a:t>Presenting</a:t>
            </a:r>
            <a:r>
              <a:rPr lang="en-US" baseline="0" dirty="0" smtClean="0">
                <a:solidFill>
                  <a:srgbClr val="00ACDC"/>
                </a:solidFill>
              </a:rPr>
              <a:t> Author in blue</a:t>
            </a:r>
            <a:r>
              <a:rPr lang="en-US" dirty="0" smtClean="0">
                <a:solidFill>
                  <a:srgbClr val="00ACDC"/>
                </a:solidFill>
              </a:rPr>
              <a:t>,</a:t>
            </a:r>
            <a:r>
              <a:rPr lang="en-US" dirty="0" smtClean="0"/>
              <a:t> Other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gradFill>
          <a:gsLst>
            <a:gs pos="48000">
              <a:srgbClr val="000000"/>
            </a:gs>
            <a:gs pos="49000">
              <a:schemeClr val="bg1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42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8" y="5680241"/>
            <a:ext cx="31093649" cy="4087485"/>
          </a:xfrm>
        </p:spPr>
        <p:txBody>
          <a:bodyPr anchor="t"/>
          <a:lstStyle>
            <a:lvl1pPr algn="ctr">
              <a:defRPr sz="16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8" y="11730780"/>
            <a:ext cx="31093649" cy="4501949"/>
          </a:xfrm>
        </p:spPr>
        <p:txBody>
          <a:bodyPr anchor="b"/>
          <a:lstStyle>
            <a:lvl1pPr marL="0" indent="0" algn="ctr">
              <a:buNone/>
              <a:defRPr sz="8000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82906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811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717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623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52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435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341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3247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5" y="13224785"/>
            <a:ext cx="24330908" cy="4087485"/>
          </a:xfrm>
        </p:spPr>
        <p:txBody>
          <a:bodyPr anchor="t"/>
          <a:lstStyle>
            <a:lvl1pPr algn="l">
              <a:defRPr sz="16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5" y="8722832"/>
            <a:ext cx="24330908" cy="4501949"/>
          </a:xfrm>
        </p:spPr>
        <p:txBody>
          <a:bodyPr anchor="b"/>
          <a:lstStyle>
            <a:lvl1pPr marL="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1pPr>
            <a:lvl2pPr marL="182906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811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717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623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52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435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341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3247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4" y="9426308"/>
            <a:ext cx="6337129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14700" b="0">
                <a:latin typeface="Lato" panose="020F0502020204030203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2489552" indent="0">
              <a:defRPr/>
            </a:lvl4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q long">
    <p:bg>
      <p:bgPr>
        <a:solidFill>
          <a:srgbClr val="004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365812" tIns="182906" rIns="365812" bIns="182906" rtlCol="0" anchor="ctr">
            <a:normAutofit/>
          </a:bodyPr>
          <a:lstStyle>
            <a:lvl1pPr>
              <a:defRPr lang="en-US" sz="14700" b="0" dirty="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2489552" indent="0">
              <a:defRPr/>
            </a:lvl4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02292" y="4477444"/>
            <a:ext cx="17602804" cy="109571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6324225" y="4445710"/>
            <a:ext cx="8535512" cy="1095715"/>
          </a:xfrm>
        </p:spPr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336460" y="3724825"/>
            <a:ext cx="31004466" cy="2551041"/>
          </a:xfrm>
        </p:spPr>
        <p:txBody>
          <a:bodyPr anchor="ctr">
            <a:noAutofit/>
          </a:bodyPr>
          <a:lstStyle>
            <a:lvl1pPr>
              <a:defRPr sz="11200"/>
            </a:lvl1pPr>
            <a:lvl2pPr>
              <a:defRPr sz="9600"/>
            </a:lvl2pPr>
            <a:lvl3pPr>
              <a:defRPr sz="8000"/>
            </a:lvl3pPr>
            <a:lvl4pPr>
              <a:defRPr sz="7200"/>
            </a:lvl4pPr>
            <a:lvl5pPr>
              <a:defRPr sz="72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3" name="Rectangle 4"/>
          <p:cNvSpPr/>
          <p:nvPr userDrawn="1"/>
        </p:nvSpPr>
        <p:spPr>
          <a:xfrm>
            <a:off x="5036554" y="3470177"/>
            <a:ext cx="33416067" cy="3060339"/>
          </a:xfrm>
          <a:prstGeom prst="rect">
            <a:avLst/>
          </a:prstGeom>
          <a:solidFill>
            <a:schemeClr val="tx1">
              <a:lumMod val="50000"/>
              <a:lumOff val="50000"/>
              <a:alpha val="74118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62" y="1708448"/>
            <a:ext cx="4665672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8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rgbClr val="004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038" y="8575146"/>
            <a:ext cx="32922687" cy="343005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1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5184925" y="2333291"/>
            <a:ext cx="26210912" cy="1591376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0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5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0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6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3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1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4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94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2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95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65019" y="7253204"/>
            <a:ext cx="13650724" cy="4411436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 smtClean="0"/>
              <a:t>Single Point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4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5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65019" y="7253204"/>
            <a:ext cx="13650724" cy="4411436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 smtClean="0"/>
              <a:t>Single Point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6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9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38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00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4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6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5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6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5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07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558" y="4527763"/>
            <a:ext cx="31093649" cy="44114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Talk 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0767" y="10578296"/>
            <a:ext cx="29671159" cy="202627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ACDC"/>
                </a:solidFill>
              </a:rPr>
              <a:t>Presenting</a:t>
            </a:r>
            <a:r>
              <a:rPr lang="en-US" baseline="0" dirty="0" smtClean="0">
                <a:solidFill>
                  <a:srgbClr val="00ACDC"/>
                </a:solidFill>
              </a:rPr>
              <a:t> Author in blue</a:t>
            </a:r>
            <a:r>
              <a:rPr lang="en-US" dirty="0" smtClean="0">
                <a:solidFill>
                  <a:srgbClr val="00ACDC"/>
                </a:solidFill>
              </a:rPr>
              <a:t>,</a:t>
            </a:r>
            <a:r>
              <a:rPr lang="en-US" dirty="0" smtClean="0"/>
              <a:t> Other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gradFill>
          <a:gsLst>
            <a:gs pos="48000">
              <a:srgbClr val="000000"/>
            </a:gs>
            <a:gs pos="49000">
              <a:schemeClr val="bg1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8" y="5680241"/>
            <a:ext cx="31093649" cy="4087485"/>
          </a:xfrm>
        </p:spPr>
        <p:txBody>
          <a:bodyPr anchor="t"/>
          <a:lstStyle>
            <a:lvl1pPr algn="ctr">
              <a:defRPr sz="16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8" y="11730780"/>
            <a:ext cx="31093649" cy="4501949"/>
          </a:xfrm>
        </p:spPr>
        <p:txBody>
          <a:bodyPr anchor="b"/>
          <a:lstStyle>
            <a:lvl1pPr marL="0" indent="0" algn="ctr">
              <a:buNone/>
              <a:defRPr sz="8000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82906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811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717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623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52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435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341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3247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5" y="13224785"/>
            <a:ext cx="24330908" cy="4087485"/>
          </a:xfrm>
        </p:spPr>
        <p:txBody>
          <a:bodyPr anchor="t"/>
          <a:lstStyle>
            <a:lvl1pPr algn="l">
              <a:defRPr sz="16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5" y="8722832"/>
            <a:ext cx="24330908" cy="4501949"/>
          </a:xfrm>
        </p:spPr>
        <p:txBody>
          <a:bodyPr anchor="b"/>
          <a:lstStyle>
            <a:lvl1pPr marL="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1pPr>
            <a:lvl2pPr marL="182906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811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717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623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52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435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341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3247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4" y="9426308"/>
            <a:ext cx="6337129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0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14700" b="0">
                <a:latin typeface="Lato" panose="020F0502020204030203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2489552" indent="0">
              <a:defRPr/>
            </a:lvl4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3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q long">
    <p:bg>
      <p:bgPr>
        <a:solidFill>
          <a:srgbClr val="004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365812" tIns="182906" rIns="365812" bIns="182906" rtlCol="0" anchor="ctr">
            <a:normAutofit/>
          </a:bodyPr>
          <a:lstStyle>
            <a:lvl1pPr>
              <a:defRPr lang="en-US" sz="14700" b="0" dirty="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2489552" indent="0">
              <a:defRPr/>
            </a:lvl4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02292" y="4477444"/>
            <a:ext cx="17602804" cy="109571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6324225" y="4445710"/>
            <a:ext cx="8535512" cy="1095715"/>
          </a:xfrm>
        </p:spPr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336460" y="3724825"/>
            <a:ext cx="31004466" cy="2551041"/>
          </a:xfrm>
        </p:spPr>
        <p:txBody>
          <a:bodyPr anchor="ctr">
            <a:noAutofit/>
          </a:bodyPr>
          <a:lstStyle>
            <a:lvl1pPr>
              <a:defRPr sz="11200"/>
            </a:lvl1pPr>
            <a:lvl2pPr>
              <a:defRPr sz="9600"/>
            </a:lvl2pPr>
            <a:lvl3pPr>
              <a:defRPr sz="8000"/>
            </a:lvl3pPr>
            <a:lvl4pPr>
              <a:defRPr sz="7200"/>
            </a:lvl4pPr>
            <a:lvl5pPr>
              <a:defRPr sz="72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3" name="Rectangle 4"/>
          <p:cNvSpPr/>
          <p:nvPr userDrawn="1"/>
        </p:nvSpPr>
        <p:spPr>
          <a:xfrm>
            <a:off x="5036554" y="3470177"/>
            <a:ext cx="33416067" cy="3060339"/>
          </a:xfrm>
          <a:prstGeom prst="rect">
            <a:avLst/>
          </a:prstGeom>
          <a:solidFill>
            <a:schemeClr val="tx1">
              <a:lumMod val="50000"/>
              <a:lumOff val="50000"/>
              <a:alpha val="74118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62" y="1708448"/>
            <a:ext cx="4665672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63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rgbClr val="004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038" y="8575146"/>
            <a:ext cx="32922687" cy="343005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5184925" y="2333291"/>
            <a:ext cx="26210912" cy="1591376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8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4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8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4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6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3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4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1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4280" y="19106675"/>
            <a:ext cx="17602804" cy="1095715"/>
          </a:xfrm>
          <a:prstGeom prst="rect">
            <a:avLst/>
          </a:prstGeom>
        </p:spPr>
        <p:txBody>
          <a:bodyPr vert="horz" lIns="365812" tIns="182906" rIns="365812" bIns="182906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3" y="19074941"/>
            <a:ext cx="8535512" cy="1095715"/>
          </a:xfrm>
          <a:prstGeom prst="rect">
            <a:avLst/>
          </a:prstGeom>
        </p:spPr>
        <p:txBody>
          <a:bodyPr vert="horz" lIns="365812" tIns="182906" rIns="365812" bIns="182906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7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3658118" rtl="0" eaLnBrk="1" latinLnBrk="0" hangingPunct="1">
        <a:spcBef>
          <a:spcPct val="0"/>
        </a:spcBef>
        <a:buNone/>
        <a:defRPr lang="en-US" sz="14700" b="0" kern="1200" noProof="0" dirty="0">
          <a:solidFill>
            <a:schemeClr val="bg1"/>
          </a:solidFill>
          <a:latin typeface="Lato" panose="020F0502020204030203" pitchFamily="34" charset="0"/>
          <a:ea typeface="+mj-ea"/>
          <a:cs typeface="Narkisim" pitchFamily="34" charset="-79"/>
        </a:defRPr>
      </a:lvl1pPr>
    </p:titleStyle>
    <p:bodyStyle>
      <a:lvl1pPr marL="0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107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1pPr>
      <a:lvl2pPr marL="730355" indent="0" algn="l" defTabSz="1440204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96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2pPr>
      <a:lvl3pPr marL="1435303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88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3pPr>
      <a:lvl4pPr marL="2864258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72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4pPr>
      <a:lvl5pPr marL="3594609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72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5pPr>
      <a:lvl6pPr marL="1005982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888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794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7002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060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8118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7177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6236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5295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4355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3413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2473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85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4280" y="19106675"/>
            <a:ext cx="17602804" cy="1095715"/>
          </a:xfrm>
          <a:prstGeom prst="rect">
            <a:avLst/>
          </a:prstGeom>
        </p:spPr>
        <p:txBody>
          <a:bodyPr vert="horz" lIns="365812" tIns="182906" rIns="365812" bIns="182906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3" y="19074941"/>
            <a:ext cx="8535512" cy="1095715"/>
          </a:xfrm>
          <a:prstGeom prst="rect">
            <a:avLst/>
          </a:prstGeom>
        </p:spPr>
        <p:txBody>
          <a:bodyPr vert="horz" lIns="365812" tIns="182906" rIns="365812" bIns="182906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1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3658118" rtl="0" eaLnBrk="1" latinLnBrk="0" hangingPunct="1">
        <a:spcBef>
          <a:spcPct val="0"/>
        </a:spcBef>
        <a:buNone/>
        <a:defRPr lang="en-US" sz="14700" b="0" kern="1200" noProof="0" dirty="0">
          <a:solidFill>
            <a:schemeClr val="bg1"/>
          </a:solidFill>
          <a:latin typeface="Lato" panose="020F0502020204030203" pitchFamily="34" charset="0"/>
          <a:ea typeface="+mj-ea"/>
          <a:cs typeface="Narkisim" pitchFamily="34" charset="-79"/>
        </a:defRPr>
      </a:lvl1pPr>
    </p:titleStyle>
    <p:bodyStyle>
      <a:lvl1pPr marL="0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107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1pPr>
      <a:lvl2pPr marL="730355" indent="0" algn="l" defTabSz="1440204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96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2pPr>
      <a:lvl3pPr marL="1435303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88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3pPr>
      <a:lvl4pPr marL="2864258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72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4pPr>
      <a:lvl5pPr marL="3594609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72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5pPr>
      <a:lvl6pPr marL="1005982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888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794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7002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060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8118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7177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6236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5295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4355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3413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2473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77.xml"/><Relationship Id="rId5" Type="http://schemas.openxmlformats.org/officeDocument/2006/relationships/image" Target="../media/image62.png"/><Relationship Id="rId1" Type="http://schemas.openxmlformats.org/officeDocument/2006/relationships/video" Target="NULL" TargetMode="External"/><Relationship Id="rId2" Type="http://schemas.microsoft.com/office/2007/relationships/media" Target="../media/media9.mp4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0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caleydo.org/" TargetMode="Externa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8.png"/><Relationship Id="rId1" Type="http://schemas.microsoft.com/office/2007/relationships/media" Target="../media/media10.wmv"/><Relationship Id="rId2" Type="http://schemas.openxmlformats.org/officeDocument/2006/relationships/video" Target="../media/media10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Relationship Id="rId3" Type="http://schemas.openxmlformats.org/officeDocument/2006/relationships/image" Target="../media/image7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21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22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4" Type="http://schemas.openxmlformats.org/officeDocument/2006/relationships/video" Target="../media/media5.wmv"/><Relationship Id="rId5" Type="http://schemas.openxmlformats.org/officeDocument/2006/relationships/slideLayout" Target="../slideLayouts/slideLayout40.xml"/><Relationship Id="rId6" Type="http://schemas.openxmlformats.org/officeDocument/2006/relationships/notesSlide" Target="../notesSlides/notesSlide38.xml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34.png"/><Relationship Id="rId1" Type="http://schemas.microsoft.com/office/2007/relationships/media" Target="../media/media6.wmv"/><Relationship Id="rId2" Type="http://schemas.openxmlformats.org/officeDocument/2006/relationships/video" Target="../media/media6.wmv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notesSlide" Target="../notesSlides/notesSlide48.xml"/><Relationship Id="rId5" Type="http://schemas.openxmlformats.org/officeDocument/2006/relationships/image" Target="../media/image35.png"/><Relationship Id="rId1" Type="http://schemas.microsoft.com/office/2007/relationships/media" Target="../media/media7.wmv"/><Relationship Id="rId2" Type="http://schemas.openxmlformats.org/officeDocument/2006/relationships/video" Target="../media/media7.wmv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image" Target="../media/image36.png"/><Relationship Id="rId1" Type="http://schemas.microsoft.com/office/2007/relationships/media" Target="../media/media8.wmv"/><Relationship Id="rId2" Type="http://schemas.openxmlformats.org/officeDocument/2006/relationships/video" Target="../media/media8.wmv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4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0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microsoft.com/office/2007/relationships/hdphoto" Target="../media/hdphoto2.wdp"/><Relationship Id="rId5" Type="http://schemas.openxmlformats.org/officeDocument/2006/relationships/image" Target="../media/image50.png"/><Relationship Id="rId6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69.xml"/><Relationship Id="rId5" Type="http://schemas.openxmlformats.org/officeDocument/2006/relationships/image" Target="../media/image62.png"/><Relationship Id="rId1" Type="http://schemas.openxmlformats.org/officeDocument/2006/relationships/video" Target="NULL" TargetMode="External"/><Relationship Id="rId2" Type="http://schemas.microsoft.com/office/2007/relationships/media" Target="../media/media9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1835"/>
            <a:ext cx="36580763" cy="85817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>
                <a:solidFill>
                  <a:prstClr val="white"/>
                </a:solidFill>
                <a:latin typeface="Vollkorn Bold" panose="02000503080000020003" pitchFamily="2" charset="0"/>
              </a:rPr>
              <a:t>Enabling Scientific Discovery through Interactive Visual Data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135" y="552985"/>
            <a:ext cx="8043869" cy="4709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dirty="0" smtClean="0">
                <a:solidFill>
                  <a:schemeClr val="accent1"/>
                </a:solidFill>
              </a:rPr>
              <a:t>Alexander Lex</a:t>
            </a:r>
          </a:p>
          <a:p>
            <a:pPr defTabSz="2743566"/>
            <a:r>
              <a:rPr lang="en-US" sz="5400" dirty="0">
                <a:solidFill>
                  <a:schemeClr val="bg1"/>
                </a:solidFill>
              </a:rPr>
              <a:t>@</a:t>
            </a:r>
            <a:r>
              <a:rPr lang="en-US" sz="5400" dirty="0" err="1" smtClean="0">
                <a:solidFill>
                  <a:schemeClr val="bg1"/>
                </a:solidFill>
              </a:rPr>
              <a:t>alexander_lex</a:t>
            </a:r>
            <a:endParaRPr lang="en-US" sz="5400" dirty="0" smtClean="0">
              <a:solidFill>
                <a:schemeClr val="bg1"/>
              </a:solidFill>
            </a:endParaRPr>
          </a:p>
          <a:p>
            <a:pPr defTabSz="2743566"/>
            <a:r>
              <a:rPr lang="en-US" sz="5400" dirty="0" smtClean="0">
                <a:solidFill>
                  <a:schemeClr val="bg1"/>
                </a:solidFill>
              </a:rPr>
              <a:t>http://alexander-lex.com</a:t>
            </a:r>
            <a:endParaRPr lang="en-US" sz="5400" dirty="0">
              <a:solidFill>
                <a:schemeClr val="bg1"/>
              </a:solidFill>
            </a:endParaRPr>
          </a:p>
          <a:p>
            <a:pPr defTabSz="2743566"/>
            <a:r>
              <a:rPr lang="en-US" sz="6001" dirty="0" smtClean="0">
                <a:solidFill>
                  <a:schemeClr val="bg1"/>
                </a:solidFill>
              </a:rPr>
              <a:t/>
            </a:r>
            <a:br>
              <a:rPr lang="en-US" sz="6001" dirty="0" smtClean="0">
                <a:solidFill>
                  <a:schemeClr val="bg1"/>
                </a:solidFill>
              </a:rPr>
            </a:br>
            <a:endParaRPr lang="en-US" sz="600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646201"/>
            <a:ext cx="36580761" cy="16018573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425" y="211961"/>
            <a:ext cx="9352886" cy="3088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23563" y="832594"/>
            <a:ext cx="89322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5400" i="1" dirty="0" smtClean="0">
                <a:solidFill>
                  <a:schemeClr val="bg1"/>
                </a:solidFill>
              </a:rPr>
              <a:t>University of Utah</a:t>
            </a:r>
          </a:p>
          <a:p>
            <a:pPr defTabSz="2743566"/>
            <a:r>
              <a:rPr lang="en-US" sz="5400" i="1" dirty="0" smtClean="0">
                <a:solidFill>
                  <a:schemeClr val="bg1"/>
                </a:solidFill>
              </a:rPr>
              <a:t>Scientific Computing Institute</a:t>
            </a:r>
          </a:p>
          <a:p>
            <a:pPr defTabSz="2743566"/>
            <a:r>
              <a:rPr lang="en-US" sz="5400" i="1" dirty="0" smtClean="0">
                <a:solidFill>
                  <a:schemeClr val="bg1"/>
                </a:solidFill>
              </a:rPr>
              <a:t>December 3, 2014</a:t>
            </a:r>
            <a:endParaRPr lang="en-US" sz="5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971" y="4625191"/>
            <a:ext cx="39276601" cy="1834204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90101" y="751313"/>
            <a:ext cx="36870864" cy="2744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14402" dirty="0">
                <a:solidFill>
                  <a:prstClr val="white"/>
                </a:solidFill>
                <a:latin typeface="Vollkorn Bold" panose="02000503080000020003" pitchFamily="2" charset="0"/>
              </a:rPr>
              <a:t>Rankings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867" y="624024"/>
            <a:ext cx="1174231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prstClr val="white"/>
                </a:solidFill>
                <a:latin typeface="Lato Black" panose="020F0A02020204030203" pitchFamily="34" charset="0"/>
              </a:rPr>
              <a:t>[</a:t>
            </a:r>
            <a:r>
              <a:rPr lang="en-US" sz="8800" dirty="0" err="1" smtClean="0">
                <a:solidFill>
                  <a:prstClr val="white"/>
                </a:solidFill>
                <a:latin typeface="Lato Black" panose="020F0A02020204030203" pitchFamily="34" charset="0"/>
              </a:rPr>
              <a:t>InfoVis</a:t>
            </a:r>
            <a:r>
              <a:rPr lang="en-US" sz="8800" dirty="0" smtClean="0">
                <a:solidFill>
                  <a:prstClr val="white"/>
                </a:solidFill>
                <a:latin typeface="Lato Black" panose="020F0A02020204030203" pitchFamily="34" charset="0"/>
              </a:rPr>
              <a:t> </a:t>
            </a:r>
            <a:r>
              <a:rPr lang="en-US" sz="8800" dirty="0">
                <a:solidFill>
                  <a:prstClr val="white"/>
                </a:solidFill>
                <a:latin typeface="Lato Black" panose="020F0A02020204030203" pitchFamily="34" charset="0"/>
              </a:rPr>
              <a:t>‘</a:t>
            </a:r>
            <a:r>
              <a:rPr lang="en-US" sz="8800" dirty="0" smtClean="0">
                <a:solidFill>
                  <a:prstClr val="white"/>
                </a:solidFill>
                <a:latin typeface="Lato Black" panose="020F0A02020204030203" pitchFamily="34" charset="0"/>
              </a:rPr>
              <a:t>13]</a:t>
            </a:r>
          </a:p>
          <a:p>
            <a:r>
              <a:rPr lang="en-US" sz="11000" b="1" dirty="0" smtClean="0">
                <a:solidFill>
                  <a:srgbClr val="00B456"/>
                </a:solidFill>
                <a:latin typeface="Lato Black" panose="020F0A02020204030203" pitchFamily="34" charset="0"/>
              </a:rPr>
              <a:t>Best Paper Award</a:t>
            </a:r>
            <a:endParaRPr lang="en-US" sz="11000" b="1" dirty="0">
              <a:solidFill>
                <a:srgbClr val="00B456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3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1829038" y="7985875"/>
            <a:ext cx="32922686" cy="4608600"/>
          </a:xfrm>
          <a:prstGeom prst="rect">
            <a:avLst/>
          </a:prstGeom>
          <a:effectLst/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13202" dirty="0" smtClean="0">
                <a:solidFill>
                  <a:schemeClr val="bg1"/>
                </a:solidFill>
                <a:latin typeface="Vollkorn Bold" panose="02000503080000020003" pitchFamily="2" charset="0"/>
              </a:rPr>
              <a:t>Visualizing </a:t>
            </a:r>
          </a:p>
          <a:p>
            <a:r>
              <a:rPr lang="en-US" sz="13200" dirty="0" smtClean="0">
                <a:solidFill>
                  <a:schemeClr val="bg1"/>
                </a:solidFill>
                <a:latin typeface="Vollkorn Bold" panose="02000503080000020003" pitchFamily="2" charset="0"/>
              </a:rPr>
              <a:t>Many </a:t>
            </a:r>
            <a:r>
              <a:rPr lang="en-US" sz="13200" dirty="0">
                <a:solidFill>
                  <a:schemeClr val="bg1"/>
                </a:solidFill>
                <a:latin typeface="Vollkorn Bold" panose="02000503080000020003" pitchFamily="2" charset="0"/>
              </a:rPr>
              <a:t>Node Attributes</a:t>
            </a:r>
            <a:r>
              <a:rPr lang="en-US" sz="13202" dirty="0" smtClean="0">
                <a:solidFill>
                  <a:schemeClr val="bg1"/>
                </a:solidFill>
                <a:latin typeface="Vollkorn Bold" panose="02000503080000020003" pitchFamily="2" charset="0"/>
              </a:rPr>
              <a:t> </a:t>
            </a:r>
            <a:endParaRPr lang="en-US" sz="13202" dirty="0">
              <a:solidFill>
                <a:schemeClr val="bg1"/>
              </a:solidFill>
              <a:latin typeface="Vollkorn Bold" panose="0200050308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4106" y="2296246"/>
            <a:ext cx="9722346" cy="14043388"/>
          </a:xfrm>
        </p:spPr>
        <p:txBody>
          <a:bodyPr>
            <a:normAutofit/>
          </a:bodyPr>
          <a:lstStyle/>
          <a:p>
            <a:r>
              <a:rPr lang="en-US" noProof="0" dirty="0" err="1" smtClean="0"/>
              <a:t>Experi</a:t>
            </a:r>
            <a:r>
              <a:rPr lang="en-US" noProof="0" dirty="0" smtClean="0"/>
              <a:t>-mental Data and Pathways</a:t>
            </a:r>
            <a:br>
              <a:rPr lang="en-US" noProof="0" dirty="0" smtClean="0"/>
            </a:br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700699" y="2728352"/>
            <a:ext cx="21430542" cy="15654373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Cannot account for </a:t>
            </a:r>
            <a:r>
              <a:rPr lang="en-US" noProof="0" dirty="0" smtClean="0">
                <a:solidFill>
                  <a:schemeClr val="accent2"/>
                </a:solidFill>
              </a:rPr>
              <a:t>variation </a:t>
            </a:r>
            <a:r>
              <a:rPr lang="en-US" noProof="0" dirty="0" smtClean="0"/>
              <a:t>found in </a:t>
            </a:r>
            <a:br>
              <a:rPr lang="en-US" noProof="0" dirty="0" smtClean="0"/>
            </a:br>
            <a:r>
              <a:rPr lang="en-US" noProof="0" dirty="0" smtClean="0"/>
              <a:t>real-world data</a:t>
            </a:r>
          </a:p>
          <a:p>
            <a:r>
              <a:rPr lang="en-US" noProof="0" dirty="0" smtClean="0"/>
              <a:t>Branches can be </a:t>
            </a:r>
            <a:r>
              <a:rPr lang="en-US" noProof="0" dirty="0" smtClean="0">
                <a:solidFill>
                  <a:schemeClr val="accent3"/>
                </a:solidFill>
              </a:rPr>
              <a:t>(in)activated </a:t>
            </a:r>
            <a:r>
              <a:rPr lang="en-US" noProof="0" dirty="0" smtClean="0"/>
              <a:t>due to </a:t>
            </a:r>
          </a:p>
          <a:p>
            <a:pPr lvl="1"/>
            <a:r>
              <a:rPr lang="en-US" noProof="0" dirty="0" smtClean="0"/>
              <a:t>mutation,</a:t>
            </a:r>
          </a:p>
          <a:p>
            <a:pPr lvl="1"/>
            <a:r>
              <a:rPr lang="en-US" noProof="0" dirty="0" smtClean="0"/>
              <a:t>changed gene expression,</a:t>
            </a:r>
          </a:p>
          <a:p>
            <a:pPr lvl="1"/>
            <a:r>
              <a:rPr lang="en-US" noProof="0" dirty="0" smtClean="0"/>
              <a:t>modulation due to drug treatment,</a:t>
            </a:r>
          </a:p>
          <a:p>
            <a:pPr lvl="1"/>
            <a:r>
              <a:rPr lang="en-US" noProof="0" dirty="0" smtClean="0"/>
              <a:t>etc.</a:t>
            </a:r>
          </a:p>
          <a:p>
            <a:pPr lvl="1"/>
            <a:endParaRPr lang="en-US" noProof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944609" y="2728351"/>
            <a:ext cx="0" cy="1512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3"/>
          <p:cNvSpPr txBox="1"/>
          <p:nvPr/>
        </p:nvSpPr>
        <p:spPr>
          <a:xfrm>
            <a:off x="5563886" y="13032211"/>
            <a:ext cx="4379340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>
                <a:solidFill>
                  <a:schemeClr val="bg1">
                    <a:lumMod val="50000"/>
                  </a:schemeClr>
                </a:solidFill>
              </a:rPr>
              <a:t>[Partl, </a:t>
            </a:r>
            <a:r>
              <a:rPr lang="en-US" sz="4201" dirty="0" err="1">
                <a:solidFill>
                  <a:schemeClr val="bg1">
                    <a:lumMod val="50000"/>
                  </a:schemeClr>
                </a:solidFill>
              </a:rPr>
              <a:t>BioVis</a:t>
            </a:r>
            <a:r>
              <a:rPr lang="en-US" sz="4201" dirty="0">
                <a:solidFill>
                  <a:schemeClr val="bg1">
                    <a:lumMod val="50000"/>
                  </a:schemeClr>
                </a:solidFill>
              </a:rPr>
              <a:t> ‘12]</a:t>
            </a:r>
          </a:p>
        </p:txBody>
      </p:sp>
    </p:spTree>
    <p:extLst>
      <p:ext uri="{BB962C8B-B14F-4D97-AF65-F5344CB8AC3E}">
        <p14:creationId xmlns:p14="http://schemas.microsoft.com/office/powerpoint/2010/main" val="20419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Old Color Coding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86694" y="4803068"/>
            <a:ext cx="14074424" cy="1357965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A	-3.4</a:t>
            </a:r>
          </a:p>
          <a:p>
            <a:r>
              <a:rPr lang="en-US" noProof="0" dirty="0" smtClean="0"/>
              <a:t>B 	2.8</a:t>
            </a:r>
          </a:p>
          <a:p>
            <a:r>
              <a:rPr lang="en-US" noProof="0" dirty="0" smtClean="0"/>
              <a:t>C	3.1</a:t>
            </a:r>
          </a:p>
          <a:p>
            <a:r>
              <a:rPr lang="en-US" noProof="0" dirty="0" smtClean="0"/>
              <a:t>D	-3</a:t>
            </a:r>
          </a:p>
          <a:p>
            <a:r>
              <a:rPr lang="en-US" noProof="0" dirty="0" smtClean="0"/>
              <a:t>E	0.5</a:t>
            </a:r>
          </a:p>
          <a:p>
            <a:r>
              <a:rPr lang="en-US" noProof="0" dirty="0" smtClean="0"/>
              <a:t>F	0.3</a:t>
            </a:r>
          </a:p>
          <a:p>
            <a:endParaRPr lang="en-US" noProof="0" dirty="0"/>
          </a:p>
        </p:txBody>
      </p:sp>
      <p:sp>
        <p:nvSpPr>
          <p:cNvPr id="49" name="Abgerundetes Rechteck 126"/>
          <p:cNvSpPr/>
          <p:nvPr/>
        </p:nvSpPr>
        <p:spPr>
          <a:xfrm>
            <a:off x="8351983" y="5104926"/>
            <a:ext cx="9307752" cy="13389840"/>
          </a:xfrm>
          <a:prstGeom prst="roundRect">
            <a:avLst>
              <a:gd name="adj" fmla="val 4217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  <a:round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33" name="Rechteck 113"/>
          <p:cNvSpPr/>
          <p:nvPr/>
        </p:nvSpPr>
        <p:spPr>
          <a:xfrm>
            <a:off x="15026985" y="8224601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34" name="Rechteck 114"/>
          <p:cNvSpPr/>
          <p:nvPr/>
        </p:nvSpPr>
        <p:spPr>
          <a:xfrm>
            <a:off x="12770826" y="5935483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35" name="Rechteck 115"/>
          <p:cNvSpPr/>
          <p:nvPr/>
        </p:nvSpPr>
        <p:spPr>
          <a:xfrm>
            <a:off x="11247789" y="12173070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36" name="Rechteck 116"/>
          <p:cNvSpPr/>
          <p:nvPr/>
        </p:nvSpPr>
        <p:spPr>
          <a:xfrm>
            <a:off x="9088981" y="16223630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F</a:t>
            </a:r>
          </a:p>
        </p:txBody>
      </p:sp>
      <p:sp>
        <p:nvSpPr>
          <p:cNvPr id="37" name="Ellipse 117"/>
          <p:cNvSpPr/>
          <p:nvPr/>
        </p:nvSpPr>
        <p:spPr>
          <a:xfrm>
            <a:off x="15685814" y="11848992"/>
            <a:ext cx="864209" cy="86420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cxnSp>
        <p:nvCxnSpPr>
          <p:cNvPr id="39" name="Gewinkelte Verbindung 119"/>
          <p:cNvCxnSpPr>
            <a:stCxn id="34" idx="3"/>
            <a:endCxn id="33" idx="0"/>
          </p:cNvCxnSpPr>
          <p:nvPr/>
        </p:nvCxnSpPr>
        <p:spPr>
          <a:xfrm>
            <a:off x="14952692" y="6475613"/>
            <a:ext cx="1165226" cy="1748988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120"/>
          <p:cNvCxnSpPr>
            <a:stCxn id="33" idx="2"/>
            <a:endCxn id="37" idx="0"/>
          </p:cNvCxnSpPr>
          <p:nvPr/>
        </p:nvCxnSpPr>
        <p:spPr>
          <a:xfrm>
            <a:off x="16117918" y="9304866"/>
            <a:ext cx="0" cy="254413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121"/>
          <p:cNvCxnSpPr>
            <a:endCxn id="47" idx="0"/>
          </p:cNvCxnSpPr>
          <p:nvPr/>
        </p:nvCxnSpPr>
        <p:spPr>
          <a:xfrm>
            <a:off x="16119187" y="12713205"/>
            <a:ext cx="0" cy="2071743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122"/>
          <p:cNvCxnSpPr>
            <a:stCxn id="46" idx="2"/>
            <a:endCxn id="48" idx="2"/>
          </p:cNvCxnSpPr>
          <p:nvPr/>
        </p:nvCxnSpPr>
        <p:spPr>
          <a:xfrm rot="16200000" flipH="1">
            <a:off x="10016627" y="8295988"/>
            <a:ext cx="1765892" cy="2014087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123"/>
          <p:cNvCxnSpPr>
            <a:stCxn id="35" idx="2"/>
            <a:endCxn id="47" idx="1"/>
          </p:cNvCxnSpPr>
          <p:nvPr/>
        </p:nvCxnSpPr>
        <p:spPr>
          <a:xfrm rot="16200000" flipH="1">
            <a:off x="12647623" y="12944435"/>
            <a:ext cx="2071743" cy="2689532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winkelte Verbindung 124"/>
          <p:cNvCxnSpPr>
            <a:stCxn id="47" idx="2"/>
          </p:cNvCxnSpPr>
          <p:nvPr/>
        </p:nvCxnSpPr>
        <p:spPr>
          <a:xfrm rot="5400000">
            <a:off x="13234210" y="13878783"/>
            <a:ext cx="898557" cy="4871398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winkelte Verbindung 125"/>
          <p:cNvCxnSpPr>
            <a:stCxn id="33" idx="1"/>
            <a:endCxn id="48" idx="0"/>
          </p:cNvCxnSpPr>
          <p:nvPr/>
        </p:nvCxnSpPr>
        <p:spPr>
          <a:xfrm rot="10800000" flipV="1">
            <a:off x="12338730" y="8764731"/>
            <a:ext cx="2688263" cy="989139"/>
          </a:xfrm>
          <a:prstGeom prst="bentConnector2">
            <a:avLst/>
          </a:prstGeom>
          <a:ln w="571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110"/>
          <p:cNvSpPr/>
          <p:nvPr/>
        </p:nvSpPr>
        <p:spPr>
          <a:xfrm>
            <a:off x="8801598" y="7339822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47" name="Rechteck 112"/>
          <p:cNvSpPr/>
          <p:nvPr/>
        </p:nvSpPr>
        <p:spPr>
          <a:xfrm>
            <a:off x="15028254" y="14784943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48" name="Ellipse 111"/>
          <p:cNvSpPr/>
          <p:nvPr/>
        </p:nvSpPr>
        <p:spPr>
          <a:xfrm>
            <a:off x="11906618" y="9753870"/>
            <a:ext cx="864209" cy="86420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cxnSp>
        <p:nvCxnSpPr>
          <p:cNvPr id="31" name="Gerade Verbindung mit Pfeil 108"/>
          <p:cNvCxnSpPr>
            <a:endCxn id="35" idx="0"/>
          </p:cNvCxnSpPr>
          <p:nvPr/>
        </p:nvCxnSpPr>
        <p:spPr>
          <a:xfrm flipH="1">
            <a:off x="12338722" y="10641462"/>
            <a:ext cx="16574" cy="153161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26730434" y="4803067"/>
            <a:ext cx="14074424" cy="13579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9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762" indent="0" algn="l" defTabSz="1080144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8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46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7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714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5934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4806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6589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8372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60154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4.2	5.1	4.2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1.8 	1.3	1.1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-2.2 	2.4	2.2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-2.8 	1.6	1.0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0.3	-1.1	1.3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0.3	1.8 	-0.3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397274" y="16314482"/>
            <a:ext cx="10800787" cy="4237602"/>
            <a:chOff x="25495245" y="15865203"/>
            <a:chExt cx="10800787" cy="4237602"/>
          </a:xfrm>
        </p:grpSpPr>
        <p:sp>
          <p:nvSpPr>
            <p:cNvPr id="22" name="Textfeld 10"/>
            <p:cNvSpPr txBox="1"/>
            <p:nvPr/>
          </p:nvSpPr>
          <p:spPr>
            <a:xfrm>
              <a:off x="30207857" y="15865203"/>
              <a:ext cx="5140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[Lindroos2002]</a:t>
              </a:r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9" b="1"/>
            <a:stretch/>
          </p:blipFill>
          <p:spPr bwMode="auto">
            <a:xfrm>
              <a:off x="25495245" y="16886727"/>
              <a:ext cx="10800787" cy="3216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72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333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3333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C0C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C0C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A3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A3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r>
              <a:rPr lang="en-US" noProof="0" dirty="0" smtClean="0"/>
              <a:t>: Data Scale &amp; Heterogeneity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Large </a:t>
            </a:r>
            <a:r>
              <a:rPr lang="en-US" noProof="0" dirty="0" smtClean="0">
                <a:solidFill>
                  <a:schemeClr val="accent1"/>
                </a:solidFill>
              </a:rPr>
              <a:t>number of experiments</a:t>
            </a:r>
          </a:p>
          <a:p>
            <a:pPr lvl="1"/>
            <a:r>
              <a:rPr lang="en-US" noProof="0" dirty="0" smtClean="0"/>
              <a:t>Large datasets have more than 500 experiments</a:t>
            </a:r>
          </a:p>
          <a:p>
            <a:r>
              <a:rPr lang="en-US" noProof="0" dirty="0" smtClean="0"/>
              <a:t>Multiple </a:t>
            </a:r>
            <a:r>
              <a:rPr lang="en-US" noProof="0" dirty="0" smtClean="0">
                <a:solidFill>
                  <a:schemeClr val="accent3"/>
                </a:solidFill>
              </a:rPr>
              <a:t>groups/conditions</a:t>
            </a:r>
          </a:p>
          <a:p>
            <a:r>
              <a:rPr lang="en-US" dirty="0"/>
              <a:t>Different </a:t>
            </a:r>
            <a:r>
              <a:rPr lang="en-US" dirty="0">
                <a:solidFill>
                  <a:schemeClr val="accent2"/>
                </a:solidFill>
              </a:rPr>
              <a:t>types </a:t>
            </a:r>
            <a:r>
              <a:rPr lang="en-US" dirty="0"/>
              <a:t>of </a:t>
            </a:r>
            <a:r>
              <a:rPr lang="en-US" dirty="0" smtClean="0"/>
              <a:t>data</a:t>
            </a:r>
            <a:endParaRPr lang="en-US" noProof="0" dirty="0" smtClean="0">
              <a:solidFill>
                <a:schemeClr val="accent3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Challenge: Supporting Multiple Tasks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Two central tasks:</a:t>
            </a:r>
          </a:p>
          <a:p>
            <a:pPr lvl="1"/>
            <a:r>
              <a:rPr lang="en-US" noProof="0" dirty="0" smtClean="0"/>
              <a:t>Explore </a:t>
            </a:r>
            <a:r>
              <a:rPr lang="en-US" noProof="0" dirty="0" smtClean="0">
                <a:solidFill>
                  <a:schemeClr val="accent3"/>
                </a:solidFill>
              </a:rPr>
              <a:t>topology </a:t>
            </a:r>
            <a:r>
              <a:rPr lang="en-US" noProof="0" dirty="0" smtClean="0"/>
              <a:t>of pathway</a:t>
            </a:r>
          </a:p>
          <a:p>
            <a:pPr lvl="1"/>
            <a:r>
              <a:rPr lang="en-US" noProof="0" dirty="0" smtClean="0"/>
              <a:t>Explore the </a:t>
            </a:r>
            <a:r>
              <a:rPr lang="en-US" noProof="0" dirty="0" smtClean="0">
                <a:solidFill>
                  <a:schemeClr val="accent1"/>
                </a:solidFill>
              </a:rPr>
              <a:t>attributes </a:t>
            </a:r>
            <a:r>
              <a:rPr lang="en-US" noProof="0" dirty="0" smtClean="0"/>
              <a:t>of the nodes </a:t>
            </a:r>
            <a:br>
              <a:rPr lang="en-US" noProof="0" dirty="0" smtClean="0"/>
            </a:br>
            <a:r>
              <a:rPr lang="en-US" noProof="0" dirty="0" smtClean="0"/>
              <a:t>(experimental data)</a:t>
            </a:r>
          </a:p>
          <a:p>
            <a:r>
              <a:rPr lang="en-US" noProof="0" dirty="0" smtClean="0"/>
              <a:t>Need to support both!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5852205" y="4216095"/>
            <a:ext cx="5321013" cy="7654642"/>
            <a:chOff x="251520" y="1700807"/>
            <a:chExt cx="3102180" cy="4462699"/>
          </a:xfrm>
        </p:grpSpPr>
        <p:sp>
          <p:nvSpPr>
            <p:cNvPr id="8" name="Abgerundetes Rechteck 126"/>
            <p:cNvSpPr/>
            <p:nvPr/>
          </p:nvSpPr>
          <p:spPr>
            <a:xfrm>
              <a:off x="251520" y="1700807"/>
              <a:ext cx="3102180" cy="4462699"/>
            </a:xfrm>
            <a:prstGeom prst="roundRect">
              <a:avLst>
                <a:gd name="adj" fmla="val 4217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 type="stealth"/>
              <a:tailEnd type="stealth"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4801" dirty="0">
                <a:solidFill>
                  <a:prstClr val="white"/>
                </a:solidFill>
              </a:endParaRPr>
            </a:p>
          </p:txBody>
        </p:sp>
        <p:sp>
          <p:nvSpPr>
            <p:cNvPr id="9" name="Rechteck 113"/>
            <p:cNvSpPr/>
            <p:nvPr/>
          </p:nvSpPr>
          <p:spPr>
            <a:xfrm>
              <a:off x="2476231" y="2740565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0" name="Rechteck 114"/>
            <p:cNvSpPr/>
            <p:nvPr/>
          </p:nvSpPr>
          <p:spPr>
            <a:xfrm>
              <a:off x="1724276" y="1977625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1" name="Rechteck 115"/>
            <p:cNvSpPr/>
            <p:nvPr/>
          </p:nvSpPr>
          <p:spPr>
            <a:xfrm>
              <a:off x="1216663" y="4056550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2" name="Rechteck 116"/>
            <p:cNvSpPr/>
            <p:nvPr/>
          </p:nvSpPr>
          <p:spPr>
            <a:xfrm>
              <a:off x="497154" y="5406561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13" name="Ellipse 117"/>
            <p:cNvSpPr/>
            <p:nvPr/>
          </p:nvSpPr>
          <p:spPr>
            <a:xfrm>
              <a:off x="2695812" y="3948538"/>
              <a:ext cx="288032" cy="2880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4801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Gewinkelte Verbindung 118"/>
            <p:cNvCxnSpPr>
              <a:endCxn id="10" idx="1"/>
            </p:cNvCxnSpPr>
            <p:nvPr/>
          </p:nvCxnSpPr>
          <p:spPr>
            <a:xfrm flipV="1">
              <a:off x="764969" y="2157645"/>
              <a:ext cx="959307" cy="288032"/>
            </a:xfrm>
            <a:prstGeom prst="bentConnector3">
              <a:avLst>
                <a:gd name="adj1" fmla="val -519"/>
              </a:avLst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winkelte Verbindung 119"/>
            <p:cNvCxnSpPr>
              <a:stCxn id="10" idx="3"/>
              <a:endCxn id="9" idx="0"/>
            </p:cNvCxnSpPr>
            <p:nvPr/>
          </p:nvCxnSpPr>
          <p:spPr>
            <a:xfrm>
              <a:off x="2451470" y="2157645"/>
              <a:ext cx="388358" cy="58292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20"/>
            <p:cNvCxnSpPr>
              <a:stCxn id="9" idx="2"/>
              <a:endCxn id="13" idx="0"/>
            </p:cNvCxnSpPr>
            <p:nvPr/>
          </p:nvCxnSpPr>
          <p:spPr>
            <a:xfrm>
              <a:off x="2839828" y="3100605"/>
              <a:ext cx="0" cy="8479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21"/>
            <p:cNvCxnSpPr>
              <a:endCxn id="23" idx="0"/>
            </p:cNvCxnSpPr>
            <p:nvPr/>
          </p:nvCxnSpPr>
          <p:spPr>
            <a:xfrm>
              <a:off x="2840251" y="4236570"/>
              <a:ext cx="0" cy="6904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winkelte Verbindung 122"/>
            <p:cNvCxnSpPr>
              <a:stCxn id="22" idx="2"/>
              <a:endCxn id="24" idx="2"/>
            </p:cNvCxnSpPr>
            <p:nvPr/>
          </p:nvCxnSpPr>
          <p:spPr>
            <a:xfrm rot="16200000" flipH="1">
              <a:off x="806329" y="2764356"/>
              <a:ext cx="588554" cy="671275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winkelte Verbindung 123"/>
            <p:cNvCxnSpPr>
              <a:stCxn id="11" idx="2"/>
              <a:endCxn id="23" idx="1"/>
            </p:cNvCxnSpPr>
            <p:nvPr/>
          </p:nvCxnSpPr>
          <p:spPr>
            <a:xfrm rot="16200000" flipH="1">
              <a:off x="1683212" y="4313638"/>
              <a:ext cx="690491" cy="896394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winkelte Verbindung 124"/>
            <p:cNvCxnSpPr>
              <a:stCxn id="23" idx="2"/>
            </p:cNvCxnSpPr>
            <p:nvPr/>
          </p:nvCxnSpPr>
          <p:spPr>
            <a:xfrm rot="5400000">
              <a:off x="1878717" y="4625047"/>
              <a:ext cx="299480" cy="1623588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winkelte Verbindung 125"/>
            <p:cNvCxnSpPr>
              <a:stCxn id="9" idx="1"/>
              <a:endCxn id="24" idx="0"/>
            </p:cNvCxnSpPr>
            <p:nvPr/>
          </p:nvCxnSpPr>
          <p:spPr>
            <a:xfrm rot="10800000" flipV="1">
              <a:off x="1580261" y="2920585"/>
              <a:ext cx="895971" cy="32967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110"/>
            <p:cNvSpPr/>
            <p:nvPr/>
          </p:nvSpPr>
          <p:spPr>
            <a:xfrm>
              <a:off x="401372" y="2445677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23" name="Rechteck 112"/>
            <p:cNvSpPr/>
            <p:nvPr/>
          </p:nvSpPr>
          <p:spPr>
            <a:xfrm>
              <a:off x="2476654" y="4927061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24" name="Ellipse 111"/>
            <p:cNvSpPr/>
            <p:nvPr/>
          </p:nvSpPr>
          <p:spPr>
            <a:xfrm>
              <a:off x="1436244" y="3250255"/>
              <a:ext cx="288032" cy="2880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4801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Gerade Verbindung mit Pfeil 108"/>
            <p:cNvCxnSpPr>
              <a:endCxn id="11" idx="0"/>
            </p:cNvCxnSpPr>
            <p:nvPr/>
          </p:nvCxnSpPr>
          <p:spPr>
            <a:xfrm flipH="1">
              <a:off x="1580260" y="3546079"/>
              <a:ext cx="5524" cy="51047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1990" y="13747009"/>
            <a:ext cx="8695642" cy="422359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91" y="3753754"/>
            <a:ext cx="18464980" cy="15954896"/>
          </a:xfrm>
        </p:spPr>
      </p:pic>
      <p:sp>
        <p:nvSpPr>
          <p:cNvPr id="6" name="Textfeld 3"/>
          <p:cNvSpPr txBox="1"/>
          <p:nvPr/>
        </p:nvSpPr>
        <p:spPr>
          <a:xfrm>
            <a:off x="23065037" y="19339254"/>
            <a:ext cx="3455690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 smtClean="0">
                <a:solidFill>
                  <a:schemeClr val="bg1">
                    <a:lumMod val="50000"/>
                  </a:schemeClr>
                </a:solidFill>
              </a:rPr>
              <a:t>[Meyer 2010]</a:t>
            </a:r>
            <a:endParaRPr lang="en-US" sz="420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8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uppieren 128"/>
          <p:cNvGrpSpPr/>
          <p:nvPr/>
        </p:nvGrpSpPr>
        <p:grpSpPr>
          <a:xfrm>
            <a:off x="5327258" y="4247956"/>
            <a:ext cx="9307752" cy="14259440"/>
            <a:chOff x="107503" y="1387083"/>
            <a:chExt cx="3102180" cy="4752528"/>
          </a:xfrm>
        </p:grpSpPr>
        <p:sp>
          <p:nvSpPr>
            <p:cNvPr id="23" name="Abgerundetes Rechteck 22"/>
            <p:cNvSpPr/>
            <p:nvPr/>
          </p:nvSpPr>
          <p:spPr>
            <a:xfrm>
              <a:off x="107503" y="1387083"/>
              <a:ext cx="3102180" cy="4752528"/>
            </a:xfrm>
            <a:prstGeom prst="roundRect">
              <a:avLst>
                <a:gd name="adj" fmla="val 4217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68565" y="1389496"/>
              <a:ext cx="1580056" cy="30777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Pathway View</a:t>
              </a:r>
            </a:p>
          </p:txBody>
        </p:sp>
      </p:grpSp>
      <p:grpSp>
        <p:nvGrpSpPr>
          <p:cNvPr id="135" name="Gruppieren 134"/>
          <p:cNvGrpSpPr/>
          <p:nvPr/>
        </p:nvGrpSpPr>
        <p:grpSpPr>
          <a:xfrm>
            <a:off x="5776871" y="5942678"/>
            <a:ext cx="8408523" cy="11368408"/>
            <a:chOff x="4062199" y="1980023"/>
            <a:chExt cx="2802476" cy="3788976"/>
          </a:xfrm>
        </p:grpSpPr>
        <p:grpSp>
          <p:nvGrpSpPr>
            <p:cNvPr id="132" name="Gruppieren 131"/>
            <p:cNvGrpSpPr/>
            <p:nvPr/>
          </p:nvGrpSpPr>
          <p:grpSpPr>
            <a:xfrm>
              <a:off x="4062199" y="1980023"/>
              <a:ext cx="2802476" cy="3788976"/>
              <a:chOff x="436656" y="1936017"/>
              <a:chExt cx="2802476" cy="3788976"/>
            </a:xfrm>
          </p:grpSpPr>
          <p:cxnSp>
            <p:nvCxnSpPr>
              <p:cNvPr id="47" name="Gerade Verbindung mit Pfeil 46"/>
              <p:cNvCxnSpPr>
                <a:endCxn id="29" idx="0"/>
              </p:cNvCxnSpPr>
              <p:nvPr/>
            </p:nvCxnSpPr>
            <p:spPr>
              <a:xfrm>
                <a:off x="2875535" y="4194962"/>
                <a:ext cx="0" cy="690491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hteck 3"/>
              <p:cNvSpPr/>
              <p:nvPr/>
            </p:nvSpPr>
            <p:spPr>
              <a:xfrm>
                <a:off x="436656" y="2404069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A</a:t>
                </a: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1471528" y="3208647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2511938" y="4885453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2511515" y="2698957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1759560" y="1936017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1251947" y="4014942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524753" y="5364953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2731096" y="3906930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6" name="Gewinkelte Verbindung 35"/>
              <p:cNvCxnSpPr>
                <a:endCxn id="31" idx="1"/>
              </p:cNvCxnSpPr>
              <p:nvPr/>
            </p:nvCxnSpPr>
            <p:spPr>
              <a:xfrm flipV="1">
                <a:off x="800253" y="2116037"/>
                <a:ext cx="959307" cy="288032"/>
              </a:xfrm>
              <a:prstGeom prst="bentConnector3">
                <a:avLst>
                  <a:gd name="adj1" fmla="val -519"/>
                </a:avLst>
              </a:prstGeom>
              <a:ln w="571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winkelte Verbindung 38"/>
              <p:cNvCxnSpPr>
                <a:stCxn id="31" idx="3"/>
                <a:endCxn id="30" idx="0"/>
              </p:cNvCxnSpPr>
              <p:nvPr/>
            </p:nvCxnSpPr>
            <p:spPr>
              <a:xfrm>
                <a:off x="2486754" y="2116037"/>
                <a:ext cx="388358" cy="582920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mit Pfeil 43"/>
              <p:cNvCxnSpPr>
                <a:stCxn id="30" idx="2"/>
                <a:endCxn id="34" idx="0"/>
              </p:cNvCxnSpPr>
              <p:nvPr/>
            </p:nvCxnSpPr>
            <p:spPr>
              <a:xfrm>
                <a:off x="2875112" y="3058997"/>
                <a:ext cx="0" cy="847933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winkelte Verbindung 48"/>
              <p:cNvCxnSpPr>
                <a:stCxn id="4" idx="2"/>
                <a:endCxn id="11" idx="2"/>
              </p:cNvCxnSpPr>
              <p:nvPr/>
            </p:nvCxnSpPr>
            <p:spPr>
              <a:xfrm rot="16200000" flipH="1">
                <a:off x="841613" y="2722748"/>
                <a:ext cx="588554" cy="671275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winkelte Verbindung 54"/>
              <p:cNvCxnSpPr>
                <a:stCxn id="32" idx="2"/>
                <a:endCxn id="29" idx="1"/>
              </p:cNvCxnSpPr>
              <p:nvPr/>
            </p:nvCxnSpPr>
            <p:spPr>
              <a:xfrm rot="16200000" flipH="1">
                <a:off x="1718496" y="4272030"/>
                <a:ext cx="690491" cy="896394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winkelte Verbindung 58"/>
              <p:cNvCxnSpPr>
                <a:stCxn id="29" idx="2"/>
                <a:endCxn id="33" idx="3"/>
              </p:cNvCxnSpPr>
              <p:nvPr/>
            </p:nvCxnSpPr>
            <p:spPr>
              <a:xfrm rot="5400000">
                <a:off x="1914001" y="4583439"/>
                <a:ext cx="299480" cy="1623588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winkelte Verbindung 61"/>
              <p:cNvCxnSpPr>
                <a:stCxn id="30" idx="1"/>
                <a:endCxn id="11" idx="0"/>
              </p:cNvCxnSpPr>
              <p:nvPr/>
            </p:nvCxnSpPr>
            <p:spPr>
              <a:xfrm rot="10800000" flipV="1">
                <a:off x="1615545" y="2878977"/>
                <a:ext cx="895971" cy="329670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Gerade Verbindung mit Pfeil 132"/>
            <p:cNvCxnSpPr>
              <a:endCxn id="32" idx="0"/>
            </p:cNvCxnSpPr>
            <p:nvPr/>
          </p:nvCxnSpPr>
          <p:spPr>
            <a:xfrm flipH="1">
              <a:off x="5241087" y="3547506"/>
              <a:ext cx="1" cy="511442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/>
          <p:cNvGrpSpPr/>
          <p:nvPr/>
        </p:nvGrpSpPr>
        <p:grpSpPr>
          <a:xfrm>
            <a:off x="15265662" y="4255199"/>
            <a:ext cx="16203907" cy="14259440"/>
            <a:chOff x="4925144" y="1484784"/>
            <a:chExt cx="3456384" cy="4752528"/>
          </a:xfrm>
        </p:grpSpPr>
        <p:sp>
          <p:nvSpPr>
            <p:cNvPr id="27" name="Abgerundetes Rechteck 26"/>
            <p:cNvSpPr/>
            <p:nvPr/>
          </p:nvSpPr>
          <p:spPr>
            <a:xfrm>
              <a:off x="4925144" y="1484784"/>
              <a:ext cx="3456384" cy="4752528"/>
            </a:xfrm>
            <a:prstGeom prst="roundRect">
              <a:avLst>
                <a:gd name="adj" fmla="val 2485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155463" y="1487197"/>
              <a:ext cx="994399" cy="30777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enRoute View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Concept</a:t>
            </a:r>
            <a:endParaRPr lang="en-US" noProof="0" dirty="0"/>
          </a:p>
        </p:txBody>
      </p:sp>
      <p:grpSp>
        <p:nvGrpSpPr>
          <p:cNvPr id="253" name="Gruppieren 252"/>
          <p:cNvGrpSpPr/>
          <p:nvPr/>
        </p:nvGrpSpPr>
        <p:grpSpPr>
          <a:xfrm>
            <a:off x="20851048" y="7243850"/>
            <a:ext cx="10143304" cy="11194185"/>
            <a:chOff x="5425441" y="2295717"/>
            <a:chExt cx="3380661" cy="3730909"/>
          </a:xfrm>
        </p:grpSpPr>
        <p:sp>
          <p:nvSpPr>
            <p:cNvPr id="250" name="Abgerundetes Rechteck 249"/>
            <p:cNvSpPr/>
            <p:nvPr/>
          </p:nvSpPr>
          <p:spPr>
            <a:xfrm>
              <a:off x="5739742" y="2304550"/>
              <a:ext cx="3062550" cy="994622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51" name="Abgerundetes Rechteck 250"/>
            <p:cNvSpPr/>
            <p:nvPr/>
          </p:nvSpPr>
          <p:spPr>
            <a:xfrm>
              <a:off x="5735494" y="3396667"/>
              <a:ext cx="3062550" cy="1490089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52" name="Abgerundetes Rechteck 251"/>
            <p:cNvSpPr/>
            <p:nvPr/>
          </p:nvSpPr>
          <p:spPr>
            <a:xfrm>
              <a:off x="5739742" y="4985889"/>
              <a:ext cx="3062550" cy="497311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grpSp>
          <p:nvGrpSpPr>
            <p:cNvPr id="249" name="Gruppieren 248"/>
            <p:cNvGrpSpPr/>
            <p:nvPr/>
          </p:nvGrpSpPr>
          <p:grpSpPr>
            <a:xfrm>
              <a:off x="5425441" y="2295717"/>
              <a:ext cx="3380661" cy="3730909"/>
              <a:chOff x="5425441" y="2295717"/>
              <a:chExt cx="3380661" cy="3730909"/>
            </a:xfrm>
          </p:grpSpPr>
          <p:sp>
            <p:nvSpPr>
              <p:cNvPr id="170" name="Abgerundetes Rechteck 169"/>
              <p:cNvSpPr/>
              <p:nvPr/>
            </p:nvSpPr>
            <p:spPr>
              <a:xfrm>
                <a:off x="5724128" y="3403212"/>
                <a:ext cx="98139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Abgerundetes Rechteck 170"/>
              <p:cNvSpPr/>
              <p:nvPr/>
            </p:nvSpPr>
            <p:spPr>
              <a:xfrm>
                <a:off x="5725618" y="3896542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Abgerundetes Rechteck 171"/>
              <p:cNvSpPr/>
              <p:nvPr/>
            </p:nvSpPr>
            <p:spPr>
              <a:xfrm>
                <a:off x="5725618" y="4389944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Abgerundetes Rechteck 189"/>
              <p:cNvSpPr/>
              <p:nvPr/>
            </p:nvSpPr>
            <p:spPr>
              <a:xfrm>
                <a:off x="5725264" y="2801362"/>
                <a:ext cx="98026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1" name="Abgerundetes Rechteck 190"/>
              <p:cNvSpPr/>
              <p:nvPr/>
            </p:nvSpPr>
            <p:spPr>
              <a:xfrm>
                <a:off x="5724849" y="2304550"/>
                <a:ext cx="97877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5721808" y="4986433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6" name="Textfeld 205"/>
              <p:cNvSpPr txBox="1"/>
              <p:nvPr/>
            </p:nvSpPr>
            <p:spPr>
              <a:xfrm>
                <a:off x="5792112" y="5558535"/>
                <a:ext cx="846916" cy="46169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Group 1</a:t>
                </a:r>
              </a:p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Dataset 1</a:t>
                </a:r>
              </a:p>
            </p:txBody>
          </p:sp>
          <p:sp>
            <p:nvSpPr>
              <p:cNvPr id="207" name="Textfeld 206"/>
              <p:cNvSpPr txBox="1"/>
              <p:nvPr/>
            </p:nvSpPr>
            <p:spPr>
              <a:xfrm>
                <a:off x="6844470" y="5564936"/>
                <a:ext cx="846916" cy="46169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Group 2</a:t>
                </a:r>
              </a:p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Dataset 1</a:t>
                </a:r>
              </a:p>
            </p:txBody>
          </p:sp>
          <p:sp>
            <p:nvSpPr>
              <p:cNvPr id="208" name="Textfeld 207"/>
              <p:cNvSpPr txBox="1"/>
              <p:nvPr/>
            </p:nvSpPr>
            <p:spPr>
              <a:xfrm>
                <a:off x="7888880" y="5553976"/>
                <a:ext cx="846916" cy="46169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Group 1</a:t>
                </a:r>
              </a:p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Dataset 2</a:t>
                </a:r>
              </a:p>
            </p:txBody>
          </p:sp>
          <p:sp>
            <p:nvSpPr>
              <p:cNvPr id="230" name="Abgerundetes Rechteck 229"/>
              <p:cNvSpPr/>
              <p:nvPr/>
            </p:nvSpPr>
            <p:spPr>
              <a:xfrm>
                <a:off x="7825842" y="3404210"/>
                <a:ext cx="98026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Abgerundetes Rechteck 230"/>
              <p:cNvSpPr/>
              <p:nvPr/>
            </p:nvSpPr>
            <p:spPr>
              <a:xfrm>
                <a:off x="7826196" y="3897540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Abgerundetes Rechteck 231"/>
              <p:cNvSpPr/>
              <p:nvPr/>
            </p:nvSpPr>
            <p:spPr>
              <a:xfrm>
                <a:off x="7826196" y="4390942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Abgerundetes Rechteck 233"/>
              <p:cNvSpPr/>
              <p:nvPr/>
            </p:nvSpPr>
            <p:spPr>
              <a:xfrm>
                <a:off x="7825842" y="2792529"/>
                <a:ext cx="97645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Abgerundetes Rechteck 234"/>
              <p:cNvSpPr/>
              <p:nvPr/>
            </p:nvSpPr>
            <p:spPr>
              <a:xfrm>
                <a:off x="7825427" y="2295717"/>
                <a:ext cx="972617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Abgerundetes Rechteck 235"/>
              <p:cNvSpPr/>
              <p:nvPr/>
            </p:nvSpPr>
            <p:spPr>
              <a:xfrm>
                <a:off x="7822386" y="4987431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Abgerundetes Rechteck 236"/>
              <p:cNvSpPr/>
              <p:nvPr/>
            </p:nvSpPr>
            <p:spPr>
              <a:xfrm>
                <a:off x="6774530" y="3400128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Abgerundetes Rechteck 237"/>
              <p:cNvSpPr/>
              <p:nvPr/>
            </p:nvSpPr>
            <p:spPr>
              <a:xfrm>
                <a:off x="6774530" y="3895942"/>
                <a:ext cx="979906" cy="498410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Abgerundetes Rechteck 238"/>
              <p:cNvSpPr/>
              <p:nvPr/>
            </p:nvSpPr>
            <p:spPr>
              <a:xfrm>
                <a:off x="6774530" y="4391940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Abgerundetes Rechteck 240"/>
              <p:cNvSpPr/>
              <p:nvPr/>
            </p:nvSpPr>
            <p:spPr>
              <a:xfrm>
                <a:off x="6774176" y="2788854"/>
                <a:ext cx="978355" cy="507778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Abgerundetes Rechteck 241"/>
              <p:cNvSpPr/>
              <p:nvPr/>
            </p:nvSpPr>
            <p:spPr>
              <a:xfrm>
                <a:off x="6773761" y="2296715"/>
                <a:ext cx="97877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Abgerundetes Rechteck 242"/>
              <p:cNvSpPr/>
              <p:nvPr/>
            </p:nvSpPr>
            <p:spPr>
              <a:xfrm>
                <a:off x="6770720" y="4985889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Freihandform 244"/>
              <p:cNvSpPr/>
              <p:nvPr/>
            </p:nvSpPr>
            <p:spPr>
              <a:xfrm>
                <a:off x="5425441" y="2306998"/>
                <a:ext cx="299847" cy="987552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47" h="987552">
                    <a:moveTo>
                      <a:pt x="1524" y="313563"/>
                    </a:moveTo>
                    <a:lnTo>
                      <a:pt x="299847" y="0"/>
                    </a:lnTo>
                    <a:lnTo>
                      <a:pt x="299847" y="987552"/>
                    </a:lnTo>
                    <a:lnTo>
                      <a:pt x="0" y="667512"/>
                    </a:lnTo>
                    <a:lnTo>
                      <a:pt x="1524" y="31356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Freihandform 245"/>
              <p:cNvSpPr/>
              <p:nvPr/>
            </p:nvSpPr>
            <p:spPr>
              <a:xfrm>
                <a:off x="5435373" y="3416492"/>
                <a:ext cx="291338" cy="1462598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  <a:gd name="connsiteX0" fmla="*/ 1524 w 299847"/>
                  <a:gd name="connsiteY0" fmla="*/ 835533 h 1509522"/>
                  <a:gd name="connsiteX1" fmla="*/ 294132 w 299847"/>
                  <a:gd name="connsiteY1" fmla="*/ 0 h 1509522"/>
                  <a:gd name="connsiteX2" fmla="*/ 299847 w 299847"/>
                  <a:gd name="connsiteY2" fmla="*/ 1509522 h 1509522"/>
                  <a:gd name="connsiteX3" fmla="*/ 0 w 299847"/>
                  <a:gd name="connsiteY3" fmla="*/ 1189482 h 1509522"/>
                  <a:gd name="connsiteX4" fmla="*/ 1524 w 299847"/>
                  <a:gd name="connsiteY4" fmla="*/ 835533 h 1509522"/>
                  <a:gd name="connsiteX0" fmla="*/ 1524 w 294132"/>
                  <a:gd name="connsiteY0" fmla="*/ 835533 h 1970532"/>
                  <a:gd name="connsiteX1" fmla="*/ 294132 w 294132"/>
                  <a:gd name="connsiteY1" fmla="*/ 0 h 1970532"/>
                  <a:gd name="connsiteX2" fmla="*/ 294132 w 294132"/>
                  <a:gd name="connsiteY2" fmla="*/ 1970532 h 1970532"/>
                  <a:gd name="connsiteX3" fmla="*/ 0 w 294132"/>
                  <a:gd name="connsiteY3" fmla="*/ 1189482 h 1970532"/>
                  <a:gd name="connsiteX4" fmla="*/ 1524 w 294132"/>
                  <a:gd name="connsiteY4" fmla="*/ 835533 h 1970532"/>
                  <a:gd name="connsiteX0" fmla="*/ 1524 w 294132"/>
                  <a:gd name="connsiteY0" fmla="*/ 327599 h 1462598"/>
                  <a:gd name="connsiteX1" fmla="*/ 281434 w 294132"/>
                  <a:gd name="connsiteY1" fmla="*/ 0 h 1462598"/>
                  <a:gd name="connsiteX2" fmla="*/ 294132 w 294132"/>
                  <a:gd name="connsiteY2" fmla="*/ 1462598 h 1462598"/>
                  <a:gd name="connsiteX3" fmla="*/ 0 w 294132"/>
                  <a:gd name="connsiteY3" fmla="*/ 681548 h 1462598"/>
                  <a:gd name="connsiteX4" fmla="*/ 1524 w 294132"/>
                  <a:gd name="connsiteY4" fmla="*/ 327599 h 1462598"/>
                  <a:gd name="connsiteX0" fmla="*/ 1524 w 294132"/>
                  <a:gd name="connsiteY0" fmla="*/ 327599 h 1462598"/>
                  <a:gd name="connsiteX1" fmla="*/ 291109 w 294132"/>
                  <a:gd name="connsiteY1" fmla="*/ 0 h 1462598"/>
                  <a:gd name="connsiteX2" fmla="*/ 294132 w 294132"/>
                  <a:gd name="connsiteY2" fmla="*/ 1462598 h 1462598"/>
                  <a:gd name="connsiteX3" fmla="*/ 0 w 294132"/>
                  <a:gd name="connsiteY3" fmla="*/ 681548 h 1462598"/>
                  <a:gd name="connsiteX4" fmla="*/ 1524 w 294132"/>
                  <a:gd name="connsiteY4" fmla="*/ 327599 h 1462598"/>
                  <a:gd name="connsiteX0" fmla="*/ 0 w 292608"/>
                  <a:gd name="connsiteY0" fmla="*/ 327599 h 1462598"/>
                  <a:gd name="connsiteX1" fmla="*/ 289585 w 292608"/>
                  <a:gd name="connsiteY1" fmla="*/ 0 h 1462598"/>
                  <a:gd name="connsiteX2" fmla="*/ 292608 w 292608"/>
                  <a:gd name="connsiteY2" fmla="*/ 1462598 h 1462598"/>
                  <a:gd name="connsiteX3" fmla="*/ 17524 w 292608"/>
                  <a:gd name="connsiteY3" fmla="*/ 910118 h 1462598"/>
                  <a:gd name="connsiteX4" fmla="*/ 0 w 292608"/>
                  <a:gd name="connsiteY4" fmla="*/ 327599 h 1462598"/>
                  <a:gd name="connsiteX0" fmla="*/ 1524 w 275084"/>
                  <a:gd name="connsiteY0" fmla="*/ 556169 h 1462598"/>
                  <a:gd name="connsiteX1" fmla="*/ 272061 w 275084"/>
                  <a:gd name="connsiteY1" fmla="*/ 0 h 1462598"/>
                  <a:gd name="connsiteX2" fmla="*/ 275084 w 275084"/>
                  <a:gd name="connsiteY2" fmla="*/ 1462598 h 1462598"/>
                  <a:gd name="connsiteX3" fmla="*/ 0 w 275084"/>
                  <a:gd name="connsiteY3" fmla="*/ 910118 h 1462598"/>
                  <a:gd name="connsiteX4" fmla="*/ 1524 w 275084"/>
                  <a:gd name="connsiteY4" fmla="*/ 556169 h 1462598"/>
                  <a:gd name="connsiteX0" fmla="*/ 16762 w 290322"/>
                  <a:gd name="connsiteY0" fmla="*/ 556169 h 1462598"/>
                  <a:gd name="connsiteX1" fmla="*/ 287299 w 290322"/>
                  <a:gd name="connsiteY1" fmla="*/ 0 h 1462598"/>
                  <a:gd name="connsiteX2" fmla="*/ 290322 w 290322"/>
                  <a:gd name="connsiteY2" fmla="*/ 1462598 h 1462598"/>
                  <a:gd name="connsiteX3" fmla="*/ 0 w 290322"/>
                  <a:gd name="connsiteY3" fmla="*/ 907578 h 1462598"/>
                  <a:gd name="connsiteX4" fmla="*/ 16762 w 290322"/>
                  <a:gd name="connsiteY4" fmla="*/ 556169 h 1462598"/>
                  <a:gd name="connsiteX0" fmla="*/ 0 w 291338"/>
                  <a:gd name="connsiteY0" fmla="*/ 556169 h 1462598"/>
                  <a:gd name="connsiteX1" fmla="*/ 288315 w 291338"/>
                  <a:gd name="connsiteY1" fmla="*/ 0 h 1462598"/>
                  <a:gd name="connsiteX2" fmla="*/ 291338 w 291338"/>
                  <a:gd name="connsiteY2" fmla="*/ 1462598 h 1462598"/>
                  <a:gd name="connsiteX3" fmla="*/ 1016 w 291338"/>
                  <a:gd name="connsiteY3" fmla="*/ 907578 h 1462598"/>
                  <a:gd name="connsiteX4" fmla="*/ 0 w 291338"/>
                  <a:gd name="connsiteY4" fmla="*/ 556169 h 146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338" h="1462598">
                    <a:moveTo>
                      <a:pt x="0" y="556169"/>
                    </a:moveTo>
                    <a:lnTo>
                      <a:pt x="288315" y="0"/>
                    </a:lnTo>
                    <a:cubicBezTo>
                      <a:pt x="289323" y="487533"/>
                      <a:pt x="290330" y="975065"/>
                      <a:pt x="291338" y="1462598"/>
                    </a:cubicBezTo>
                    <a:lnTo>
                      <a:pt x="1016" y="907578"/>
                    </a:lnTo>
                    <a:cubicBezTo>
                      <a:pt x="677" y="790442"/>
                      <a:pt x="339" y="673305"/>
                      <a:pt x="0" y="556169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Freihandform 246"/>
              <p:cNvSpPr/>
              <p:nvPr/>
            </p:nvSpPr>
            <p:spPr>
              <a:xfrm>
                <a:off x="5432578" y="4983860"/>
                <a:ext cx="307164" cy="497967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  <a:gd name="connsiteX0" fmla="*/ 1524 w 299847"/>
                  <a:gd name="connsiteY0" fmla="*/ 69723 h 743712"/>
                  <a:gd name="connsiteX1" fmla="*/ 297942 w 299847"/>
                  <a:gd name="connsiteY1" fmla="*/ 0 h 743712"/>
                  <a:gd name="connsiteX2" fmla="*/ 299847 w 299847"/>
                  <a:gd name="connsiteY2" fmla="*/ 743712 h 743712"/>
                  <a:gd name="connsiteX3" fmla="*/ 0 w 299847"/>
                  <a:gd name="connsiteY3" fmla="*/ 423672 h 743712"/>
                  <a:gd name="connsiteX4" fmla="*/ 1524 w 299847"/>
                  <a:gd name="connsiteY4" fmla="*/ 69723 h 743712"/>
                  <a:gd name="connsiteX0" fmla="*/ 1524 w 297942"/>
                  <a:gd name="connsiteY0" fmla="*/ 69723 h 488442"/>
                  <a:gd name="connsiteX1" fmla="*/ 297942 w 297942"/>
                  <a:gd name="connsiteY1" fmla="*/ 0 h 488442"/>
                  <a:gd name="connsiteX2" fmla="*/ 297942 w 297942"/>
                  <a:gd name="connsiteY2" fmla="*/ 488442 h 488442"/>
                  <a:gd name="connsiteX3" fmla="*/ 0 w 297942"/>
                  <a:gd name="connsiteY3" fmla="*/ 423672 h 488442"/>
                  <a:gd name="connsiteX4" fmla="*/ 1524 w 297942"/>
                  <a:gd name="connsiteY4" fmla="*/ 69723 h 488442"/>
                  <a:gd name="connsiteX0" fmla="*/ 1524 w 297942"/>
                  <a:gd name="connsiteY0" fmla="*/ 69723 h 492252"/>
                  <a:gd name="connsiteX1" fmla="*/ 297942 w 297942"/>
                  <a:gd name="connsiteY1" fmla="*/ 0 h 492252"/>
                  <a:gd name="connsiteX2" fmla="*/ 282702 w 297942"/>
                  <a:gd name="connsiteY2" fmla="*/ 492252 h 492252"/>
                  <a:gd name="connsiteX3" fmla="*/ 0 w 297942"/>
                  <a:gd name="connsiteY3" fmla="*/ 423672 h 492252"/>
                  <a:gd name="connsiteX4" fmla="*/ 1524 w 297942"/>
                  <a:gd name="connsiteY4" fmla="*/ 69723 h 492252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8651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  <a:gd name="connsiteX0" fmla="*/ 1524 w 297942"/>
                  <a:gd name="connsiteY0" fmla="*/ 69723 h 492252"/>
                  <a:gd name="connsiteX1" fmla="*/ 297942 w 297942"/>
                  <a:gd name="connsiteY1" fmla="*/ 0 h 492252"/>
                  <a:gd name="connsiteX2" fmla="*/ 292227 w 297942"/>
                  <a:gd name="connsiteY2" fmla="*/ 492252 h 492252"/>
                  <a:gd name="connsiteX3" fmla="*/ 0 w 297942"/>
                  <a:gd name="connsiteY3" fmla="*/ 423672 h 492252"/>
                  <a:gd name="connsiteX4" fmla="*/ 1524 w 297942"/>
                  <a:gd name="connsiteY4" fmla="*/ 69723 h 492252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9413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  <a:gd name="connsiteX0" fmla="*/ 1524 w 305562"/>
                  <a:gd name="connsiteY0" fmla="*/ 69723 h 490347"/>
                  <a:gd name="connsiteX1" fmla="*/ 297942 w 305562"/>
                  <a:gd name="connsiteY1" fmla="*/ 0 h 490347"/>
                  <a:gd name="connsiteX2" fmla="*/ 305562 w 305562"/>
                  <a:gd name="connsiteY2" fmla="*/ 490347 h 490347"/>
                  <a:gd name="connsiteX3" fmla="*/ 0 w 305562"/>
                  <a:gd name="connsiteY3" fmla="*/ 423672 h 490347"/>
                  <a:gd name="connsiteX4" fmla="*/ 1524 w 305562"/>
                  <a:gd name="connsiteY4" fmla="*/ 69723 h 490347"/>
                  <a:gd name="connsiteX0" fmla="*/ 1524 w 297942"/>
                  <a:gd name="connsiteY0" fmla="*/ 69723 h 494157"/>
                  <a:gd name="connsiteX1" fmla="*/ 297942 w 297942"/>
                  <a:gd name="connsiteY1" fmla="*/ 0 h 494157"/>
                  <a:gd name="connsiteX2" fmla="*/ 290322 w 297942"/>
                  <a:gd name="connsiteY2" fmla="*/ 494157 h 494157"/>
                  <a:gd name="connsiteX3" fmla="*/ 0 w 297942"/>
                  <a:gd name="connsiteY3" fmla="*/ 423672 h 494157"/>
                  <a:gd name="connsiteX4" fmla="*/ 1524 w 297942"/>
                  <a:gd name="connsiteY4" fmla="*/ 69723 h 494157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9794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942" h="497967">
                    <a:moveTo>
                      <a:pt x="1524" y="69723"/>
                    </a:moveTo>
                    <a:lnTo>
                      <a:pt x="297942" y="0"/>
                    </a:lnTo>
                    <a:lnTo>
                      <a:pt x="297942" y="497967"/>
                    </a:lnTo>
                    <a:lnTo>
                      <a:pt x="0" y="423672"/>
                    </a:lnTo>
                    <a:lnTo>
                      <a:pt x="1524" y="6972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48" name="Gruppieren 247"/>
          <p:cNvGrpSpPr/>
          <p:nvPr/>
        </p:nvGrpSpPr>
        <p:grpSpPr>
          <a:xfrm>
            <a:off x="15676411" y="7643192"/>
            <a:ext cx="5223710" cy="9532319"/>
            <a:chOff x="3700790" y="2428812"/>
            <a:chExt cx="1741010" cy="3177026"/>
          </a:xfrm>
        </p:grpSpPr>
        <p:cxnSp>
          <p:nvCxnSpPr>
            <p:cNvPr id="137" name="Gerade Verbindung mit Pfeil 136"/>
            <p:cNvCxnSpPr>
              <a:stCxn id="136" idx="2"/>
              <a:endCxn id="138" idx="0"/>
            </p:cNvCxnSpPr>
            <p:nvPr/>
          </p:nvCxnSpPr>
          <p:spPr>
            <a:xfrm>
              <a:off x="5076205" y="2975386"/>
              <a:ext cx="1998" cy="344416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hteck 140"/>
            <p:cNvSpPr/>
            <p:nvPr/>
          </p:nvSpPr>
          <p:spPr>
            <a:xfrm>
              <a:off x="3700790" y="2428812"/>
              <a:ext cx="727194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3715932" y="3607834"/>
              <a:ext cx="727194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C</a:t>
              </a:r>
            </a:p>
          </p:txBody>
        </p:sp>
        <p:cxnSp>
          <p:nvCxnSpPr>
            <p:cNvPr id="143" name="Gerade Verbindung mit Pfeil 142"/>
            <p:cNvCxnSpPr>
              <a:stCxn id="136" idx="1"/>
              <a:endCxn id="141" idx="3"/>
            </p:cNvCxnSpPr>
            <p:nvPr/>
          </p:nvCxnSpPr>
          <p:spPr>
            <a:xfrm flipH="1" flipV="1">
              <a:off x="4427984" y="2608832"/>
              <a:ext cx="284624" cy="186534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mit Pfeil 145"/>
            <p:cNvCxnSpPr>
              <a:stCxn id="138" idx="2"/>
              <a:endCxn id="142" idx="3"/>
            </p:cNvCxnSpPr>
            <p:nvPr/>
          </p:nvCxnSpPr>
          <p:spPr>
            <a:xfrm flipH="1">
              <a:off x="4443126" y="3463818"/>
              <a:ext cx="491061" cy="324036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Ellipse 150"/>
            <p:cNvSpPr/>
            <p:nvPr/>
          </p:nvSpPr>
          <p:spPr>
            <a:xfrm>
              <a:off x="3920371" y="4807130"/>
              <a:ext cx="288032" cy="2880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3700790" y="5245798"/>
              <a:ext cx="727194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F</a:t>
              </a:r>
            </a:p>
          </p:txBody>
        </p:sp>
        <p:cxnSp>
          <p:nvCxnSpPr>
            <p:cNvPr id="154" name="Gerade Verbindung mit Pfeil 153"/>
            <p:cNvCxnSpPr>
              <a:stCxn id="151" idx="6"/>
              <a:endCxn id="140" idx="1"/>
            </p:cNvCxnSpPr>
            <p:nvPr/>
          </p:nvCxnSpPr>
          <p:spPr>
            <a:xfrm>
              <a:off x="4208403" y="4951146"/>
              <a:ext cx="500499" cy="273888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mit Pfeil 155"/>
            <p:cNvCxnSpPr>
              <a:stCxn id="140" idx="1"/>
              <a:endCxn id="152" idx="3"/>
            </p:cNvCxnSpPr>
            <p:nvPr/>
          </p:nvCxnSpPr>
          <p:spPr>
            <a:xfrm flipH="1">
              <a:off x="4427984" y="5225034"/>
              <a:ext cx="280918" cy="200784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mit Pfeil 162"/>
            <p:cNvCxnSpPr>
              <a:stCxn id="138" idx="4"/>
              <a:endCxn id="139" idx="0"/>
            </p:cNvCxnSpPr>
            <p:nvPr/>
          </p:nvCxnSpPr>
          <p:spPr>
            <a:xfrm>
              <a:off x="5078203" y="3607834"/>
              <a:ext cx="0" cy="353856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mit Pfeil 165"/>
            <p:cNvCxnSpPr>
              <a:stCxn id="139" idx="2"/>
              <a:endCxn id="140" idx="0"/>
            </p:cNvCxnSpPr>
            <p:nvPr/>
          </p:nvCxnSpPr>
          <p:spPr>
            <a:xfrm flipH="1">
              <a:off x="5072499" y="4321730"/>
              <a:ext cx="5704" cy="723284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Ellipse 137"/>
            <p:cNvSpPr/>
            <p:nvPr/>
          </p:nvSpPr>
          <p:spPr>
            <a:xfrm>
              <a:off x="4934187" y="3319802"/>
              <a:ext cx="288032" cy="288032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4712608" y="2615346"/>
              <a:ext cx="727194" cy="3600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4714606" y="3961690"/>
              <a:ext cx="727194" cy="3600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4708902" y="5045014"/>
              <a:ext cx="727194" cy="3600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E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72773" y="7352556"/>
            <a:ext cx="8408522" cy="8525382"/>
            <a:chOff x="5772773" y="7352556"/>
            <a:chExt cx="8408522" cy="8525382"/>
          </a:xfrm>
        </p:grpSpPr>
        <p:sp>
          <p:nvSpPr>
            <p:cNvPr id="130" name="Rechteck 115"/>
            <p:cNvSpPr/>
            <p:nvPr/>
          </p:nvSpPr>
          <p:spPr>
            <a:xfrm>
              <a:off x="8218964" y="12185804"/>
              <a:ext cx="2181866" cy="108026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D</a:t>
              </a:r>
            </a:p>
          </p:txBody>
        </p:sp>
        <p:cxnSp>
          <p:nvCxnSpPr>
            <p:cNvPr id="131" name="Gewinkelte Verbindung 122"/>
            <p:cNvCxnSpPr>
              <a:stCxn id="144" idx="2"/>
              <a:endCxn id="147" idx="2"/>
            </p:cNvCxnSpPr>
            <p:nvPr/>
          </p:nvCxnSpPr>
          <p:spPr>
            <a:xfrm rot="16200000" flipH="1">
              <a:off x="6987804" y="8308718"/>
              <a:ext cx="1765891" cy="2014087"/>
            </a:xfrm>
            <a:prstGeom prst="bentConnector2">
              <a:avLst/>
            </a:prstGeom>
            <a:ln w="1016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winkelte Verbindung 123"/>
            <p:cNvCxnSpPr>
              <a:stCxn id="130" idx="2"/>
              <a:endCxn id="145" idx="1"/>
            </p:cNvCxnSpPr>
            <p:nvPr/>
          </p:nvCxnSpPr>
          <p:spPr>
            <a:xfrm rot="16200000" flipH="1">
              <a:off x="9618792" y="12957170"/>
              <a:ext cx="2071743" cy="2689532"/>
            </a:xfrm>
            <a:prstGeom prst="bentConnector2">
              <a:avLst/>
            </a:prstGeom>
            <a:ln w="1016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hteck 110"/>
            <p:cNvSpPr/>
            <p:nvPr/>
          </p:nvSpPr>
          <p:spPr>
            <a:xfrm>
              <a:off x="5772773" y="7352556"/>
              <a:ext cx="2181866" cy="108026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45" name="Rechteck 112"/>
            <p:cNvSpPr/>
            <p:nvPr/>
          </p:nvSpPr>
          <p:spPr>
            <a:xfrm>
              <a:off x="11999429" y="14797677"/>
              <a:ext cx="2181866" cy="108026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47" name="Ellipse 111"/>
            <p:cNvSpPr/>
            <p:nvPr/>
          </p:nvSpPr>
          <p:spPr>
            <a:xfrm>
              <a:off x="8877793" y="9766604"/>
              <a:ext cx="864209" cy="864208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cxnSp>
          <p:nvCxnSpPr>
            <p:cNvPr id="148" name="Gerade Verbindung mit Pfeil 108"/>
            <p:cNvCxnSpPr>
              <a:endCxn id="130" idx="0"/>
            </p:cNvCxnSpPr>
            <p:nvPr/>
          </p:nvCxnSpPr>
          <p:spPr>
            <a:xfrm flipH="1">
              <a:off x="9309897" y="10653054"/>
              <a:ext cx="16574" cy="1605738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1770457" y="5563249"/>
            <a:ext cx="9231657" cy="1495861"/>
            <a:chOff x="21770457" y="5563249"/>
            <a:chExt cx="9231657" cy="1495861"/>
          </a:xfrm>
        </p:grpSpPr>
        <p:sp>
          <p:nvSpPr>
            <p:cNvPr id="97" name="Abgerundetes Rechteck 249"/>
            <p:cNvSpPr/>
            <p:nvPr/>
          </p:nvSpPr>
          <p:spPr>
            <a:xfrm>
              <a:off x="21770457" y="5563249"/>
              <a:ext cx="9231657" cy="1495861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91" name="Abgerundetes Rechteck 190"/>
            <p:cNvSpPr/>
            <p:nvPr/>
          </p:nvSpPr>
          <p:spPr>
            <a:xfrm>
              <a:off x="21781328" y="5564509"/>
              <a:ext cx="2936692" cy="1487636"/>
            </a:xfrm>
            <a:prstGeom prst="roundRect">
              <a:avLst>
                <a:gd name="adj" fmla="val 2485"/>
              </a:avLst>
            </a:prstGeom>
            <a:solidFill>
              <a:srgbClr val="00B456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92" name="Abgerundetes Rechteck 234"/>
            <p:cNvSpPr/>
            <p:nvPr/>
          </p:nvSpPr>
          <p:spPr>
            <a:xfrm>
              <a:off x="28083883" y="5567503"/>
              <a:ext cx="2918231" cy="1487636"/>
            </a:xfrm>
            <a:prstGeom prst="roundRect">
              <a:avLst>
                <a:gd name="adj" fmla="val 2485"/>
              </a:avLst>
            </a:prstGeom>
            <a:solidFill>
              <a:srgbClr val="00B456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93" name="Abgerundetes Rechteck 241"/>
            <p:cNvSpPr/>
            <p:nvPr/>
          </p:nvSpPr>
          <p:spPr>
            <a:xfrm>
              <a:off x="24928474" y="5570498"/>
              <a:ext cx="2936692" cy="1487636"/>
            </a:xfrm>
            <a:prstGeom prst="roundRect">
              <a:avLst>
                <a:gd name="adj" fmla="val 2485"/>
              </a:avLst>
            </a:prstGeom>
            <a:solidFill>
              <a:srgbClr val="00B456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</p:grpSp>
      <p:sp>
        <p:nvSpPr>
          <p:cNvPr id="100" name="Textfeld 205"/>
          <p:cNvSpPr txBox="1"/>
          <p:nvPr/>
        </p:nvSpPr>
        <p:spPr>
          <a:xfrm>
            <a:off x="16167330" y="5938931"/>
            <a:ext cx="5371983" cy="738792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pPr algn="ctr" defTabSz="2743566"/>
            <a:r>
              <a:rPr lang="de-AT" sz="4201" dirty="0" smtClean="0">
                <a:solidFill>
                  <a:prstClr val="black"/>
                </a:solidFill>
              </a:rPr>
              <a:t>Non-</a:t>
            </a:r>
            <a:r>
              <a:rPr lang="de-AT" sz="4201" dirty="0" err="1" smtClean="0">
                <a:solidFill>
                  <a:prstClr val="black"/>
                </a:solidFill>
              </a:rPr>
              <a:t>Genetic</a:t>
            </a:r>
            <a:r>
              <a:rPr lang="de-AT" sz="4201" dirty="0" smtClean="0">
                <a:solidFill>
                  <a:prstClr val="black"/>
                </a:solidFill>
              </a:rPr>
              <a:t> Dataset</a:t>
            </a:r>
            <a:endParaRPr lang="de-AT" sz="42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6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38" y="2778673"/>
            <a:ext cx="29960776" cy="166077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4152" y="61892"/>
            <a:ext cx="32922686" cy="3429446"/>
          </a:xfrm>
        </p:spPr>
        <p:txBody>
          <a:bodyPr/>
          <a:lstStyle/>
          <a:p>
            <a:r>
              <a:rPr lang="en-US" noProof="0" dirty="0" err="1" smtClean="0"/>
              <a:t>enRoute</a:t>
            </a:r>
            <a:endParaRPr lang="en-US" noProof="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43"/>
          <a:stretch/>
        </p:blipFill>
        <p:spPr>
          <a:xfrm>
            <a:off x="3598497" y="2778670"/>
            <a:ext cx="6368893" cy="1660773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02" y="2779009"/>
            <a:ext cx="29960776" cy="1660773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8" r="41013"/>
          <a:stretch/>
        </p:blipFill>
        <p:spPr>
          <a:xfrm>
            <a:off x="3598835" y="10509634"/>
            <a:ext cx="17672862" cy="887711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38" y="2778670"/>
            <a:ext cx="29960776" cy="166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6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Video</a:t>
            </a:r>
            <a:endParaRPr lang="en-US" noProof="0" dirty="0"/>
          </a:p>
        </p:txBody>
      </p:sp>
      <p:pic>
        <p:nvPicPr>
          <p:cNvPr id="7" name="entourage_presentation_final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65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" y="1836"/>
            <a:ext cx="36581831" cy="2057667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146" name="Picture 2" descr="Pathway Visualizations 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92" y="146304"/>
            <a:ext cx="33887178" cy="2042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6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workspaces\papers_local\paper-lineup\fastforward\figures\Apple - iTunes - iTunes Store - Charts - Top 10 Song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4612">
            <a:off x="-546254" y="1443852"/>
            <a:ext cx="7913871" cy="118525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Documents\workspaces\papers_local\paper-lineup\fastforward\figures\Box Office - Movies - NYTimes.c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3282">
            <a:off x="25670389" y="1100323"/>
            <a:ext cx="11047977" cy="978400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:\Documents\workspaces\papers_local\paper-lineup\fastforward\figures\The World's Billionaires List - Forb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89638">
            <a:off x="1756338" y="10257051"/>
            <a:ext cx="12710919" cy="1260863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D:\Documents\workspaces\papers_local\paper-lineup\fastforward\figures\Vergleich_ Handys im Test - CHIP On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61232">
            <a:off x="27691559" y="12250550"/>
            <a:ext cx="10386493" cy="1157894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 descr="D:\Documents\workspaces\papers_local\paper-lineup\fastforward\figures\Best Affordable Small Cars Rankings _ U.S. News Best Car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44065">
            <a:off x="14281980" y="202773"/>
            <a:ext cx="10016420" cy="1001067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D:\Documents\workspaces\papers_local\paper-lineup\fastforward\figures\Things to do in Atlanta_ Check out 177 Atlanta Attractions - TripAdvis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9738" y="15110693"/>
            <a:ext cx="9938435" cy="949813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D:\Documents\workspaces\papers_local\paper-lineup\fastforward\figures\World University Rankings 2012-2013 - Times Higher Educati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43596">
            <a:off x="19015452" y="13417614"/>
            <a:ext cx="11326115" cy="758038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 descr="D:\Documents\workspaces\papers_local\paper-lineup\fastforward\figures\QS World University Rankings - 2012 _ Top Universitie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74131">
            <a:off x="5622396" y="671601"/>
            <a:ext cx="10771927" cy="996381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D:\Documents\workspaces\papers_local\paper-lineup\fastforward\figures\Ranking.com - Report by Domain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79006">
            <a:off x="3942598" y="5829321"/>
            <a:ext cx="9881211" cy="1026660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 descr="D:\Documents\workspaces\papers_local\paper-lineup\fastforward\figures\Journal Rankings on Computer Scienc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28456">
            <a:off x="21400294" y="2596615"/>
            <a:ext cx="12762818" cy="1078987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6"/>
          <p:cNvSpPr/>
          <p:nvPr/>
        </p:nvSpPr>
        <p:spPr>
          <a:xfrm>
            <a:off x="9008746" y="7435255"/>
            <a:ext cx="18563273" cy="7617926"/>
          </a:xfrm>
          <a:prstGeom prst="roundRect">
            <a:avLst>
              <a:gd name="adj" fmla="val 8665"/>
            </a:avLst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r>
              <a:rPr lang="en-GB" sz="16000" b="1" dirty="0" smtClean="0">
                <a:solidFill>
                  <a:prstClr val="white"/>
                </a:solidFill>
                <a:latin typeface="Lato" panose="020F0502020204030203" pitchFamily="34" charset="0"/>
              </a:rPr>
              <a:t>Rankings are popular</a:t>
            </a:r>
            <a:endParaRPr lang="en-GB" sz="16000" b="1" dirty="0">
              <a:solidFill>
                <a:prstClr val="white"/>
              </a:solidFill>
              <a:latin typeface="Lato" panose="020F0502020204030203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0419" y="211167"/>
            <a:ext cx="32922686" cy="3429446"/>
          </a:xfrm>
        </p:spPr>
        <p:txBody>
          <a:bodyPr/>
          <a:lstStyle/>
          <a:p>
            <a:r>
              <a:rPr lang="en-US" noProof="0" dirty="0"/>
              <a:t>Case </a:t>
            </a:r>
            <a:r>
              <a:rPr lang="en-US" noProof="0" dirty="0" smtClean="0"/>
              <a:t>Study: CCLE Data</a:t>
            </a:r>
            <a:endParaRPr lang="en-US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35151800" y="19261233"/>
            <a:ext cx="899605" cy="831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2743566"/>
            <a:r>
              <a:rPr lang="de-AT" sz="4801" dirty="0">
                <a:solidFill>
                  <a:prstClr val="white">
                    <a:lumMod val="75000"/>
                  </a:prstClr>
                </a:solidFill>
              </a:rPr>
              <a:t>22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2" y="3836515"/>
            <a:ext cx="34740344" cy="150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856E-6 2.8232E-6 L -0.42586 0.027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95" y="1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" y="1835"/>
            <a:ext cx="36584028" cy="20578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54944" y="1719072"/>
            <a:ext cx="4954741" cy="5362977"/>
          </a:xfrm>
          <a:prstGeom prst="rect">
            <a:avLst/>
          </a:prstGeom>
          <a:noFill/>
          <a:ln w="381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54944" y="17410175"/>
            <a:ext cx="4954741" cy="1521859"/>
          </a:xfrm>
          <a:prstGeom prst="rect">
            <a:avLst/>
          </a:prstGeom>
          <a:noFill/>
          <a:ln w="381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7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305278" y="7253204"/>
            <a:ext cx="21970207" cy="4411436"/>
          </a:xfrm>
        </p:spPr>
        <p:txBody>
          <a:bodyPr/>
          <a:lstStyle/>
          <a:p>
            <a:r>
              <a:rPr lang="en-US" dirty="0" smtClean="0"/>
              <a:t>http://entourage.caleydo.org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0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Techniques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3" y="7706969"/>
            <a:ext cx="14392663" cy="6684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381" y="8014492"/>
            <a:ext cx="17524957" cy="6377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4473" y="15327026"/>
            <a:ext cx="18288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IEEE TVCG (</a:t>
            </a:r>
            <a:r>
              <a:rPr lang="en-US" dirty="0" err="1" smtClean="0"/>
              <a:t>InfoVis</a:t>
            </a:r>
            <a:r>
              <a:rPr lang="en-US" dirty="0" smtClean="0"/>
              <a:t> '14)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HONORABLE MENTION AWARD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92763" y="15327026"/>
            <a:ext cx="18288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ACM CHI’14</a:t>
            </a:r>
          </a:p>
          <a:p>
            <a:r>
              <a:rPr lang="en-US" dirty="0">
                <a:solidFill>
                  <a:schemeClr val="accent1"/>
                </a:solidFill>
              </a:rPr>
              <a:t>HONORABLE MENTION AWARD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81" y="4778317"/>
            <a:ext cx="18288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Vollkorn Bold" panose="02000503080000020003" pitchFamily="2" charset="0"/>
              </a:rPr>
              <a:t>Creating Integrated </a:t>
            </a:r>
            <a:endParaRPr lang="en-US" dirty="0" smtClean="0">
              <a:latin typeface="Vollkorn Bold" panose="02000503080000020003" pitchFamily="2" charset="0"/>
            </a:endParaRPr>
          </a:p>
          <a:p>
            <a:pPr algn="ctr"/>
            <a:r>
              <a:rPr lang="en-US" dirty="0" smtClean="0">
                <a:latin typeface="Vollkorn Bold" panose="02000503080000020003" pitchFamily="2" charset="0"/>
              </a:rPr>
              <a:t>Visualizations </a:t>
            </a:r>
            <a:r>
              <a:rPr lang="en-US" dirty="0">
                <a:latin typeface="Vollkorn Bold" panose="02000503080000020003" pitchFamily="2" charset="0"/>
              </a:rPr>
              <a:t>from Subsets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77053" y="5823101"/>
            <a:ext cx="18288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Vollkorn Bold" panose="02000503080000020003" pitchFamily="2" charset="0"/>
              </a:rPr>
              <a:t>Visualizing Hidden Content</a:t>
            </a:r>
            <a:endParaRPr lang="en-US" dirty="0">
              <a:latin typeface="Vollkorn Bold" panose="0200050308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Domain Problem Projects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4832" y="5455173"/>
            <a:ext cx="11357491" cy="15368365"/>
            <a:chOff x="434832" y="5455173"/>
            <a:chExt cx="11357491" cy="15368365"/>
          </a:xfrm>
        </p:grpSpPr>
        <p:pic>
          <p:nvPicPr>
            <p:cNvPr id="5" name="Content Placeholder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90" y="7779054"/>
              <a:ext cx="11045038" cy="72266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Rectangle 10"/>
            <p:cNvSpPr/>
            <p:nvPr/>
          </p:nvSpPr>
          <p:spPr>
            <a:xfrm>
              <a:off x="434832" y="15191227"/>
              <a:ext cx="9631163" cy="56323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Nature Methods, 2014</a:t>
              </a:r>
            </a:p>
            <a:p>
              <a:r>
                <a:rPr lang="en-US" dirty="0" smtClean="0"/>
                <a:t>CG </a:t>
              </a:r>
              <a:r>
                <a:rPr lang="en-US" dirty="0"/>
                <a:t>&amp; A 2014</a:t>
              </a:r>
            </a:p>
            <a:p>
              <a:r>
                <a:rPr lang="en-US" dirty="0" err="1"/>
                <a:t>EuroVis</a:t>
              </a:r>
              <a:r>
                <a:rPr lang="en-US" dirty="0"/>
                <a:t> 2012 </a:t>
              </a:r>
              <a:br>
                <a:rPr lang="en-US" dirty="0"/>
              </a:br>
              <a:r>
                <a:rPr lang="en-US" dirty="0" smtClean="0">
                  <a:solidFill>
                    <a:schemeClr val="accent1"/>
                  </a:solidFill>
                </a:rPr>
                <a:t>3rd </a:t>
              </a:r>
              <a:r>
                <a:rPr lang="en-US" dirty="0">
                  <a:solidFill>
                    <a:schemeClr val="accent1"/>
                  </a:solidFill>
                </a:rPr>
                <a:t>Best Paper</a:t>
              </a:r>
            </a:p>
            <a:p>
              <a:endParaRPr lang="en-US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4495" y="5455173"/>
              <a:ext cx="11267828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Vollkorn Bold" panose="02000503080000020003" pitchFamily="2" charset="0"/>
                </a:rPr>
                <a:t>Heterogeneous Datasets</a:t>
              </a:r>
              <a:br>
                <a:rPr lang="en-US" dirty="0" smtClean="0">
                  <a:latin typeface="Vollkorn Bold" panose="02000503080000020003" pitchFamily="2" charset="0"/>
                </a:rPr>
              </a:br>
              <a:r>
                <a:rPr lang="en-US" sz="5400" dirty="0" smtClean="0">
                  <a:latin typeface="Vollkorn Bold" panose="02000503080000020003" pitchFamily="2" charset="0"/>
                </a:rPr>
                <a:t>Cancer Subtype Analysis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080027" y="5428522"/>
            <a:ext cx="13071207" cy="11331306"/>
            <a:chOff x="11910088" y="5428522"/>
            <a:chExt cx="13071207" cy="113313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53"/>
            <a:stretch/>
          </p:blipFill>
          <p:spPr>
            <a:xfrm>
              <a:off x="13319035" y="8062409"/>
              <a:ext cx="10253313" cy="66599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Rectangle 8"/>
            <p:cNvSpPr/>
            <p:nvPr/>
          </p:nvSpPr>
          <p:spPr>
            <a:xfrm>
              <a:off x="13319035" y="15559499"/>
              <a:ext cx="922098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IEEE TVCG (VAST '14)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910088" y="5428522"/>
              <a:ext cx="13071207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Vollkorn Bold" panose="02000503080000020003" pitchFamily="2" charset="0"/>
                </a:rPr>
                <a:t>Faceted Browsing of Graphs</a:t>
              </a:r>
              <a:br>
                <a:rPr lang="en-US" dirty="0" smtClean="0">
                  <a:latin typeface="Vollkorn Bold" panose="02000503080000020003" pitchFamily="2" charset="0"/>
                </a:rPr>
              </a:br>
              <a:r>
                <a:rPr lang="en-US" sz="5400" dirty="0" smtClean="0">
                  <a:latin typeface="Vollkorn Bold" panose="02000503080000020003" pitchFamily="2" charset="0"/>
                </a:rPr>
                <a:t>Drug Discovery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438937" y="5178174"/>
            <a:ext cx="10632055" cy="11581654"/>
            <a:chOff x="25438937" y="5178174"/>
            <a:chExt cx="10632055" cy="115816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8937" y="8212431"/>
              <a:ext cx="10632055" cy="601563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438937" y="15559499"/>
              <a:ext cx="994054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BMC Proceedings 2014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551730" y="5178174"/>
              <a:ext cx="8406468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Vollkorn Bold" panose="02000503080000020003" pitchFamily="2" charset="0"/>
                </a:rPr>
                <a:t>Protein Sequence </a:t>
              </a:r>
            </a:p>
            <a:p>
              <a:pPr algn="ctr"/>
              <a:r>
                <a:rPr lang="en-US" dirty="0" smtClean="0">
                  <a:latin typeface="Vollkorn Bold" panose="02000503080000020003" pitchFamily="2" charset="0"/>
                </a:rPr>
                <a:t>Analysis</a:t>
              </a:r>
              <a:endParaRPr lang="en-US" sz="5400" dirty="0" smtClean="0">
                <a:latin typeface="Vollkorn Bold" panose="0200050308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49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519373" y="1514112"/>
            <a:ext cx="32922687" cy="12718995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http://caleydo.org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5" y="627656"/>
            <a:ext cx="11075782" cy="303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692" y="4447758"/>
            <a:ext cx="24351379" cy="180464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628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357" y="7737643"/>
            <a:ext cx="31093649" cy="4087483"/>
          </a:xfrm>
        </p:spPr>
        <p:txBody>
          <a:bodyPr/>
          <a:lstStyle/>
          <a:p>
            <a:r>
              <a:rPr lang="en-US" dirty="0" smtClean="0"/>
              <a:t>Research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Interacting with Data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46438" y="4802089"/>
            <a:ext cx="26237962" cy="13582080"/>
          </a:xfrm>
        </p:spPr>
        <p:txBody>
          <a:bodyPr>
            <a:normAutofit/>
          </a:bodyPr>
          <a:lstStyle/>
          <a:p>
            <a:r>
              <a:rPr lang="en-US" sz="11500" dirty="0" smtClean="0"/>
              <a:t>The Future of Data Analysis </a:t>
            </a:r>
            <a:br>
              <a:rPr lang="en-US" sz="11500" dirty="0" smtClean="0"/>
            </a:br>
            <a:r>
              <a:rPr lang="en-US" sz="11500" dirty="0" smtClean="0"/>
              <a:t>is (also) Interactive</a:t>
            </a:r>
          </a:p>
          <a:p>
            <a:endParaRPr lang="en-US" sz="7200" i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3585372" y="6009586"/>
            <a:ext cx="21749833" cy="13412024"/>
            <a:chOff x="779195" y="924179"/>
            <a:chExt cx="35069365" cy="19448503"/>
          </a:xfrm>
        </p:grpSpPr>
        <p:grpSp>
          <p:nvGrpSpPr>
            <p:cNvPr id="8" name="Group 7"/>
            <p:cNvGrpSpPr/>
            <p:nvPr/>
          </p:nvGrpSpPr>
          <p:grpSpPr>
            <a:xfrm>
              <a:off x="779195" y="6625364"/>
              <a:ext cx="9701586" cy="7329623"/>
              <a:chOff x="3894184" y="9566899"/>
              <a:chExt cx="6522026" cy="732962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894184" y="9566899"/>
                <a:ext cx="6522026" cy="7329623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616681" y="9816162"/>
                <a:ext cx="3242682" cy="1606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/>
                  <a:t>Human</a:t>
                </a:r>
                <a:endParaRPr lang="en-US" sz="66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713854" y="11506940"/>
                <a:ext cx="4321614" cy="441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/>
                  <a:t>Insight</a:t>
                </a:r>
              </a:p>
              <a:p>
                <a:r>
                  <a:rPr lang="en-US" sz="4800" b="1" dirty="0"/>
                  <a:t>Actions</a:t>
                </a:r>
              </a:p>
              <a:p>
                <a:r>
                  <a:rPr lang="en-US" sz="4800" dirty="0" smtClean="0"/>
                  <a:t>Context</a:t>
                </a:r>
              </a:p>
              <a:p>
                <a:r>
                  <a:rPr lang="en-US" sz="4800" dirty="0" smtClean="0"/>
                  <a:t>Reasoning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3544603" y="14924601"/>
              <a:ext cx="9542584" cy="5448081"/>
              <a:chOff x="13519089" y="12794469"/>
              <a:chExt cx="9542584" cy="544808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3519089" y="12794469"/>
                <a:ext cx="9542584" cy="5448081"/>
              </a:xfrm>
              <a:prstGeom prst="rect">
                <a:avLst/>
              </a:prstGeom>
              <a:gradFill>
                <a:gsLst>
                  <a:gs pos="0">
                    <a:srgbClr val="AB93C7"/>
                  </a:gs>
                  <a:gs pos="80000">
                    <a:srgbClr val="C9BBDB"/>
                  </a:gs>
                  <a:gs pos="100000">
                    <a:srgbClr val="CEC0DE"/>
                  </a:gs>
                </a:gsLst>
              </a:gradFill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4071353" y="12881013"/>
                <a:ext cx="3329582" cy="1606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/>
                  <a:t>Data</a:t>
                </a:r>
                <a:endParaRPr lang="en-US" sz="66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4027466" y="14418131"/>
                <a:ext cx="8233024" cy="3347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/>
                  <a:t>Informative, </a:t>
                </a:r>
                <a:br>
                  <a:rPr lang="en-US" sz="4800" dirty="0" smtClean="0"/>
                </a:br>
                <a:r>
                  <a:rPr lang="en-US" sz="4800" dirty="0" smtClean="0"/>
                  <a:t>Incomplete,</a:t>
                </a:r>
                <a:br>
                  <a:rPr lang="en-US" sz="4800" dirty="0" smtClean="0"/>
                </a:br>
                <a:r>
                  <a:rPr lang="en-US" sz="4800" dirty="0" smtClean="0"/>
                  <a:t>Noisy, Conflicting</a:t>
                </a:r>
                <a:endParaRPr lang="en-US" sz="48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6146974" y="6625366"/>
              <a:ext cx="9701586" cy="7448533"/>
              <a:chOff x="26600872" y="8311498"/>
              <a:chExt cx="9701586" cy="698703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6600872" y="8311498"/>
                <a:ext cx="9701586" cy="6875493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6935599" y="8565405"/>
                <a:ext cx="8537705" cy="1507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/>
                  <a:t>Computation</a:t>
                </a:r>
                <a:endParaRPr lang="en-US" sz="66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6935599" y="10149155"/>
                <a:ext cx="8100895" cy="5149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/>
                  <a:t>Algorithms</a:t>
                </a:r>
              </a:p>
              <a:p>
                <a:r>
                  <a:rPr lang="en-US" sz="4800" dirty="0" smtClean="0"/>
                  <a:t>Statistics</a:t>
                </a:r>
              </a:p>
              <a:p>
                <a:r>
                  <a:rPr lang="en-US" sz="4800" i="1" dirty="0" smtClean="0"/>
                  <a:t>Recommendations</a:t>
                </a:r>
              </a:p>
              <a:p>
                <a:r>
                  <a:rPr lang="en-US" sz="4800" i="1" dirty="0" smtClean="0"/>
                  <a:t>Classifications</a:t>
                </a:r>
              </a:p>
              <a:p>
                <a:r>
                  <a:rPr lang="en-US" sz="4800" i="1" dirty="0" smtClean="0"/>
                  <a:t>Aggregation</a:t>
                </a:r>
                <a:endParaRPr lang="en-US" sz="4800" dirty="0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V="1">
              <a:off x="23402925" y="14225665"/>
              <a:ext cx="4000500" cy="3490836"/>
            </a:xfrm>
            <a:prstGeom prst="straightConnector1">
              <a:avLst/>
            </a:prstGeom>
            <a:ln w="1905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9527722" y="3469925"/>
              <a:ext cx="3308586" cy="2595498"/>
            </a:xfrm>
            <a:prstGeom prst="straightConnector1">
              <a:avLst/>
            </a:prstGeom>
            <a:ln w="1905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10952522" y="5978946"/>
              <a:ext cx="7485086" cy="2986568"/>
              <a:chOff x="10952522" y="5978946"/>
              <a:chExt cx="7485086" cy="2986568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10952522" y="5978946"/>
                <a:ext cx="2941707" cy="2187422"/>
              </a:xfrm>
              <a:prstGeom prst="straightConnector1">
                <a:avLst/>
              </a:prstGeom>
              <a:ln w="1905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2423375" y="7626612"/>
                <a:ext cx="6014233" cy="1338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 smtClean="0"/>
                  <a:t>Interaction</a:t>
                </a:r>
                <a:endParaRPr lang="en-US" sz="5400" dirty="0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>
              <a:off x="22842134" y="6022184"/>
              <a:ext cx="2931830" cy="2053444"/>
            </a:xfrm>
            <a:prstGeom prst="straightConnector1">
              <a:avLst/>
            </a:prstGeom>
            <a:ln w="1905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13519089" y="924179"/>
              <a:ext cx="9542584" cy="4648018"/>
              <a:chOff x="13317415" y="1321749"/>
              <a:chExt cx="9542584" cy="464801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3317415" y="1321749"/>
                <a:ext cx="9542584" cy="4648018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587982" y="3962911"/>
                <a:ext cx="8496350" cy="1606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/>
                  <a:t>Visualization</a:t>
                </a:r>
                <a:endParaRPr lang="en-US" sz="66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3692555" y="1686972"/>
                <a:ext cx="7064440" cy="2276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/>
                  <a:t>Communicates</a:t>
                </a:r>
              </a:p>
              <a:p>
                <a:r>
                  <a:rPr lang="en-US" sz="4800" dirty="0" smtClean="0"/>
                  <a:t>Interfaces</a:t>
                </a:r>
                <a:endParaRPr lang="en-US" sz="4800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3288625" y="1973899"/>
              <a:ext cx="10005828" cy="4136392"/>
              <a:chOff x="23288625" y="1973899"/>
              <a:chExt cx="10005828" cy="4136392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23288625" y="3498927"/>
                <a:ext cx="4059021" cy="2611364"/>
              </a:xfrm>
              <a:prstGeom prst="straightConnector1">
                <a:avLst/>
              </a:prstGeom>
              <a:ln w="1905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25683646" y="1973899"/>
                <a:ext cx="7610807" cy="254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/>
                  <a:t>Selected &amp; </a:t>
                </a:r>
              </a:p>
              <a:p>
                <a:r>
                  <a:rPr lang="en-US" sz="5400" dirty="0" smtClean="0"/>
                  <a:t>Derived Data</a:t>
                </a:r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07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smtClean="0"/>
              <a:t>Can </a:t>
            </a:r>
            <a:r>
              <a:rPr lang="en-US" sz="11500" dirty="0"/>
              <a:t>we make creating </a:t>
            </a:r>
            <a:r>
              <a:rPr lang="en-US" sz="11500" dirty="0" smtClean="0"/>
              <a:t>interactive vis systems easier?</a:t>
            </a:r>
            <a:endParaRPr lang="en-US" sz="15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Right now: prerogative of skilled software developers</a:t>
            </a:r>
          </a:p>
          <a:p>
            <a:r>
              <a:rPr lang="en-US" dirty="0" smtClean="0"/>
              <a:t>Goal: democratize the creation of visualizations</a:t>
            </a:r>
          </a:p>
        </p:txBody>
      </p:sp>
      <p:pic>
        <p:nvPicPr>
          <p:cNvPr id="9" name="Sequence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1228" y="9082895"/>
            <a:ext cx="18984460" cy="106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7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Goal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678362" y="5257799"/>
            <a:ext cx="27224038" cy="1381714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1500" b="1" dirty="0" smtClean="0">
                <a:solidFill>
                  <a:srgbClr val="F79646"/>
                </a:solidFill>
                <a:latin typeface="Lato" panose="020F0502020204030203" pitchFamily="34" charset="0"/>
              </a:rPr>
              <a:t>Intuitive</a:t>
            </a:r>
          </a:p>
          <a:p>
            <a:pPr algn="ctr"/>
            <a:r>
              <a:rPr lang="en-US" sz="11500" b="1" dirty="0" smtClean="0">
                <a:solidFill>
                  <a:srgbClr val="00A650"/>
                </a:solidFill>
                <a:latin typeface="Lato" panose="020F0502020204030203" pitchFamily="34" charset="0"/>
              </a:rPr>
              <a:t>Interactive</a:t>
            </a:r>
          </a:p>
          <a:p>
            <a:pPr algn="ctr"/>
            <a:r>
              <a:rPr lang="en-US" sz="11500" b="1" dirty="0" smtClean="0">
                <a:solidFill>
                  <a:srgbClr val="00ACDC"/>
                </a:solidFill>
                <a:latin typeface="Lato" panose="020F0502020204030203" pitchFamily="34" charset="0"/>
              </a:rPr>
              <a:t>Multi-Attribute</a:t>
            </a:r>
          </a:p>
          <a:p>
            <a:pPr algn="ctr"/>
            <a:r>
              <a:rPr lang="en-US" sz="13800" b="1" dirty="0" smtClean="0">
                <a:solidFill>
                  <a:prstClr val="white"/>
                </a:solidFill>
                <a:latin typeface="Lato" panose="020F0502020204030203" pitchFamily="34" charset="0"/>
              </a:rPr>
              <a:t>Ranking Visualization</a:t>
            </a:r>
          </a:p>
          <a:p>
            <a:pPr algn="ctr"/>
            <a:r>
              <a:rPr lang="en-US" sz="11500" b="1" dirty="0" smtClean="0">
                <a:solidFill>
                  <a:srgbClr val="F79646"/>
                </a:solidFill>
                <a:latin typeface="Lato" panose="020F0502020204030203" pitchFamily="34" charset="0"/>
              </a:rPr>
              <a:t>To Create</a:t>
            </a:r>
            <a:endParaRPr lang="en-US" sz="11500" b="1" dirty="0">
              <a:solidFill>
                <a:srgbClr val="F79646"/>
              </a:solidFill>
              <a:latin typeface="Lato" panose="020F0502020204030203" pitchFamily="34" charset="0"/>
            </a:endParaRPr>
          </a:p>
          <a:p>
            <a:pPr algn="ctr"/>
            <a:r>
              <a:rPr lang="en-US" sz="11500" b="1" spc="800" dirty="0" smtClean="0">
                <a:solidFill>
                  <a:srgbClr val="00A650"/>
                </a:solidFill>
                <a:latin typeface="Lato" panose="020F0502020204030203" pitchFamily="34" charset="0"/>
              </a:rPr>
              <a:t>Refine</a:t>
            </a:r>
          </a:p>
          <a:p>
            <a:pPr algn="ctr"/>
            <a:r>
              <a:rPr lang="en-US" sz="11500" b="1" spc="-300" dirty="0" smtClean="0">
                <a:solidFill>
                  <a:srgbClr val="00ACDC"/>
                </a:solidFill>
                <a:latin typeface="Lato" panose="020F0502020204030203" pitchFamily="34" charset="0"/>
              </a:rPr>
              <a:t>Explore</a:t>
            </a:r>
            <a:endParaRPr lang="en-US" sz="11500" b="1" spc="-300" dirty="0">
              <a:solidFill>
                <a:srgbClr val="00ACDC"/>
              </a:solidFill>
              <a:latin typeface="Lato" panose="020F0502020204030203" pitchFamily="34" charset="0"/>
            </a:endParaRPr>
          </a:p>
          <a:p>
            <a:pPr algn="ctr"/>
            <a:endParaRPr lang="en-US" sz="13800" b="1" dirty="0">
              <a:solidFill>
                <a:prstClr val="white"/>
              </a:solidFill>
              <a:latin typeface="Lato" panose="020F050202020403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4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How can we scale to increasingly big datasets</a:t>
            </a:r>
            <a:r>
              <a:rPr lang="en-US" sz="9600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local copies of datasets</a:t>
            </a:r>
          </a:p>
          <a:p>
            <a:r>
              <a:rPr lang="en-US" dirty="0" smtClean="0"/>
              <a:t>No in-memory processing</a:t>
            </a:r>
          </a:p>
          <a:p>
            <a:r>
              <a:rPr lang="en-US" dirty="0" smtClean="0"/>
              <a:t>….</a:t>
            </a:r>
          </a:p>
          <a:p>
            <a:r>
              <a:rPr lang="en-US" dirty="0" smtClean="0"/>
              <a:t>Approach:</a:t>
            </a:r>
          </a:p>
          <a:p>
            <a:pPr lvl="1"/>
            <a:r>
              <a:rPr lang="en-US" dirty="0" smtClean="0"/>
              <a:t>Automatic slicing into subsets</a:t>
            </a:r>
          </a:p>
          <a:p>
            <a:pPr lvl="1"/>
            <a:r>
              <a:rPr lang="en-US" dirty="0" smtClean="0"/>
              <a:t>Query or explore ranked subsets</a:t>
            </a:r>
          </a:p>
          <a:p>
            <a:pPr lvl="1"/>
            <a:r>
              <a:rPr lang="en-US" dirty="0" smtClean="0"/>
              <a:t>Pull in relationships for subset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514" y="4802089"/>
            <a:ext cx="5521364" cy="4487189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889" y="10384971"/>
            <a:ext cx="14118836" cy="9237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01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 Important Domain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9039" y="4802089"/>
            <a:ext cx="18073834" cy="13582080"/>
          </a:xfrm>
        </p:spPr>
        <p:txBody>
          <a:bodyPr/>
          <a:lstStyle/>
          <a:p>
            <a:r>
              <a:rPr lang="en-US" dirty="0" smtClean="0"/>
              <a:t>Some problems too specific for general methods</a:t>
            </a:r>
          </a:p>
          <a:p>
            <a:r>
              <a:rPr lang="en-US" dirty="0" smtClean="0"/>
              <a:t>High impact when solving them</a:t>
            </a:r>
          </a:p>
          <a:p>
            <a:r>
              <a:rPr lang="en-US" dirty="0" smtClean="0"/>
              <a:t>Inspiration for research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3"/>
          <a:stretch/>
        </p:blipFill>
        <p:spPr>
          <a:xfrm>
            <a:off x="19902873" y="9425416"/>
            <a:ext cx="15906822" cy="10332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044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1835"/>
            <a:ext cx="36580763" cy="83891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>
                <a:solidFill>
                  <a:prstClr val="white"/>
                </a:solidFill>
                <a:latin typeface="Vollkorn Bold" panose="02000503080000020003" pitchFamily="2" charset="0"/>
              </a:rPr>
              <a:t>Enabling Scientific Discovery through Interactive Visual Data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135" y="552985"/>
            <a:ext cx="8043869" cy="4709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dirty="0" smtClean="0">
                <a:solidFill>
                  <a:schemeClr val="accent1"/>
                </a:solidFill>
              </a:rPr>
              <a:t>Alexander Lex</a:t>
            </a:r>
          </a:p>
          <a:p>
            <a:pPr defTabSz="2743566"/>
            <a:r>
              <a:rPr lang="en-US" sz="5400" dirty="0">
                <a:solidFill>
                  <a:schemeClr val="bg1"/>
                </a:solidFill>
              </a:rPr>
              <a:t>@</a:t>
            </a:r>
            <a:r>
              <a:rPr lang="en-US" sz="5400" dirty="0" err="1" smtClean="0">
                <a:solidFill>
                  <a:schemeClr val="bg1"/>
                </a:solidFill>
              </a:rPr>
              <a:t>alexander_lex</a:t>
            </a:r>
            <a:endParaRPr lang="en-US" sz="5400" dirty="0" smtClean="0">
              <a:solidFill>
                <a:schemeClr val="bg1"/>
              </a:solidFill>
            </a:endParaRPr>
          </a:p>
          <a:p>
            <a:pPr defTabSz="2743566"/>
            <a:r>
              <a:rPr lang="en-US" sz="5400" dirty="0" smtClean="0">
                <a:solidFill>
                  <a:schemeClr val="bg1"/>
                </a:solidFill>
              </a:rPr>
              <a:t>http://alexander-lex.com</a:t>
            </a:r>
            <a:endParaRPr lang="en-US" sz="5400" dirty="0">
              <a:solidFill>
                <a:schemeClr val="bg1"/>
              </a:solidFill>
            </a:endParaRPr>
          </a:p>
          <a:p>
            <a:pPr defTabSz="2743566"/>
            <a:r>
              <a:rPr lang="en-US" sz="6001" dirty="0" smtClean="0">
                <a:solidFill>
                  <a:schemeClr val="bg1"/>
                </a:solidFill>
              </a:rPr>
              <a:t/>
            </a:r>
            <a:br>
              <a:rPr lang="en-US" sz="6001" dirty="0" smtClean="0">
                <a:solidFill>
                  <a:schemeClr val="bg1"/>
                </a:solidFill>
              </a:rPr>
            </a:br>
            <a:endParaRPr lang="en-US" sz="600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736" y="8413643"/>
            <a:ext cx="36580761" cy="16018573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425" y="211961"/>
            <a:ext cx="9352886" cy="3088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46751" y="495489"/>
            <a:ext cx="89322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5400" i="1" dirty="0">
                <a:solidFill>
                  <a:schemeClr val="bg1"/>
                </a:solidFill>
              </a:rPr>
              <a:t>University of Utah</a:t>
            </a:r>
          </a:p>
          <a:p>
            <a:pPr defTabSz="2743566"/>
            <a:r>
              <a:rPr lang="en-US" sz="5400" i="1" dirty="0">
                <a:solidFill>
                  <a:schemeClr val="bg1"/>
                </a:solidFill>
              </a:rPr>
              <a:t>Scientific Computing Institute</a:t>
            </a:r>
          </a:p>
          <a:p>
            <a:pPr defTabSz="2743566"/>
            <a:r>
              <a:rPr lang="en-US" sz="5400" i="1" dirty="0">
                <a:solidFill>
                  <a:schemeClr val="bg1"/>
                </a:solidFill>
              </a:rPr>
              <a:t>December 3, 2014</a:t>
            </a:r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0" y="8390964"/>
            <a:ext cx="12075459" cy="12189386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74356" tIns="137178" rIns="274356" bIns="137178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401" dirty="0" smtClean="0">
              <a:solidFill>
                <a:schemeClr val="bg1"/>
              </a:solidFill>
            </a:endParaRPr>
          </a:p>
          <a:p>
            <a:endParaRPr lang="en-US" sz="5401" dirty="0" smtClean="0">
              <a:solidFill>
                <a:schemeClr val="bg1"/>
              </a:solidFill>
            </a:endParaRPr>
          </a:p>
          <a:p>
            <a:r>
              <a:rPr lang="en-US" sz="5401" dirty="0" smtClean="0">
                <a:solidFill>
                  <a:schemeClr val="bg1"/>
                </a:solidFill>
              </a:rPr>
              <a:t>Credits:</a:t>
            </a:r>
          </a:p>
          <a:p>
            <a:r>
              <a:rPr lang="en-US" sz="5401" dirty="0" smtClean="0">
                <a:solidFill>
                  <a:schemeClr val="bg1"/>
                </a:solidFill>
              </a:rPr>
              <a:t>Marc </a:t>
            </a:r>
            <a:r>
              <a:rPr lang="en-US" sz="5401" dirty="0" err="1" smtClean="0">
                <a:solidFill>
                  <a:schemeClr val="bg1"/>
                </a:solidFill>
              </a:rPr>
              <a:t>Streit</a:t>
            </a:r>
            <a:r>
              <a:rPr lang="en-US" sz="5401" dirty="0" smtClean="0">
                <a:solidFill>
                  <a:schemeClr val="bg1"/>
                </a:solidFill>
              </a:rPr>
              <a:t>, Nils </a:t>
            </a:r>
            <a:r>
              <a:rPr lang="en-US" sz="5401" dirty="0" err="1" smtClean="0">
                <a:solidFill>
                  <a:schemeClr val="bg1"/>
                </a:solidFill>
              </a:rPr>
              <a:t>Gehlenborg</a:t>
            </a:r>
            <a:r>
              <a:rPr lang="en-US" sz="5401" dirty="0" smtClean="0">
                <a:solidFill>
                  <a:schemeClr val="bg1"/>
                </a:solidFill>
              </a:rPr>
              <a:t>, Christian </a:t>
            </a:r>
            <a:r>
              <a:rPr lang="en-US" sz="5401" dirty="0" err="1" smtClean="0">
                <a:solidFill>
                  <a:schemeClr val="bg1"/>
                </a:solidFill>
              </a:rPr>
              <a:t>Partl</a:t>
            </a:r>
            <a:r>
              <a:rPr lang="en-US" sz="5401" dirty="0" smtClean="0">
                <a:solidFill>
                  <a:schemeClr val="bg1"/>
                </a:solidFill>
              </a:rPr>
              <a:t>, </a:t>
            </a:r>
            <a:r>
              <a:rPr lang="en-US" sz="5401" dirty="0">
                <a:solidFill>
                  <a:schemeClr val="bg1"/>
                </a:solidFill>
              </a:rPr>
              <a:t>Samuel </a:t>
            </a:r>
            <a:r>
              <a:rPr lang="en-US" sz="5401" dirty="0" err="1">
                <a:solidFill>
                  <a:schemeClr val="bg1"/>
                </a:solidFill>
              </a:rPr>
              <a:t>Gratzl</a:t>
            </a:r>
            <a:r>
              <a:rPr lang="en-US" sz="5401" dirty="0">
                <a:solidFill>
                  <a:schemeClr val="bg1"/>
                </a:solidFill>
              </a:rPr>
              <a:t>, Markus </a:t>
            </a:r>
            <a:r>
              <a:rPr lang="en-US" sz="5401" dirty="0" smtClean="0">
                <a:solidFill>
                  <a:schemeClr val="bg1"/>
                </a:solidFill>
              </a:rPr>
              <a:t>Steinberger, Manuela </a:t>
            </a:r>
            <a:r>
              <a:rPr lang="en-US" sz="5401" dirty="0" err="1" smtClean="0">
                <a:solidFill>
                  <a:schemeClr val="bg1"/>
                </a:solidFill>
              </a:rPr>
              <a:t>Waldner</a:t>
            </a:r>
            <a:r>
              <a:rPr lang="en-US" sz="5401" dirty="0" smtClean="0">
                <a:solidFill>
                  <a:schemeClr val="bg1"/>
                </a:solidFill>
              </a:rPr>
              <a:t>, Hendrik Strobelt, </a:t>
            </a:r>
            <a:r>
              <a:rPr lang="en-US" sz="5401" dirty="0" err="1" smtClean="0">
                <a:solidFill>
                  <a:schemeClr val="bg1"/>
                </a:solidFill>
              </a:rPr>
              <a:t>Romain</a:t>
            </a:r>
            <a:r>
              <a:rPr lang="en-US" sz="5401" dirty="0" smtClean="0">
                <a:solidFill>
                  <a:schemeClr val="bg1"/>
                </a:solidFill>
              </a:rPr>
              <a:t> </a:t>
            </a:r>
            <a:r>
              <a:rPr lang="en-US" sz="5401" dirty="0" err="1" smtClean="0">
                <a:solidFill>
                  <a:schemeClr val="bg1"/>
                </a:solidFill>
              </a:rPr>
              <a:t>Vuillemot</a:t>
            </a:r>
            <a:r>
              <a:rPr lang="en-US" sz="5401" dirty="0" smtClean="0">
                <a:solidFill>
                  <a:schemeClr val="bg1"/>
                </a:solidFill>
              </a:rPr>
              <a:t>, Dieter </a:t>
            </a:r>
            <a:r>
              <a:rPr lang="en-US" sz="5401" dirty="0" err="1" smtClean="0">
                <a:solidFill>
                  <a:schemeClr val="bg1"/>
                </a:solidFill>
              </a:rPr>
              <a:t>Schmalstieg</a:t>
            </a:r>
            <a:r>
              <a:rPr lang="en-US" sz="5401" dirty="0" smtClean="0">
                <a:solidFill>
                  <a:schemeClr val="bg1"/>
                </a:solidFill>
              </a:rPr>
              <a:t>, Denis </a:t>
            </a:r>
            <a:r>
              <a:rPr lang="en-US" sz="5401" dirty="0" err="1" smtClean="0">
                <a:solidFill>
                  <a:schemeClr val="bg1"/>
                </a:solidFill>
              </a:rPr>
              <a:t>Kalkofen</a:t>
            </a:r>
            <a:r>
              <a:rPr lang="en-US" sz="5401" dirty="0" smtClean="0">
                <a:solidFill>
                  <a:schemeClr val="bg1"/>
                </a:solidFill>
              </a:rPr>
              <a:t>, Mark </a:t>
            </a:r>
            <a:r>
              <a:rPr lang="en-US" sz="5401" dirty="0" err="1" smtClean="0">
                <a:solidFill>
                  <a:schemeClr val="bg1"/>
                </a:solidFill>
              </a:rPr>
              <a:t>Borowsky</a:t>
            </a:r>
            <a:r>
              <a:rPr lang="en-US" sz="5401" dirty="0">
                <a:solidFill>
                  <a:schemeClr val="bg1"/>
                </a:solidFill>
              </a:rPr>
              <a:t>, Anne Mai </a:t>
            </a:r>
            <a:r>
              <a:rPr lang="en-US" sz="5401" dirty="0" smtClean="0">
                <a:solidFill>
                  <a:schemeClr val="bg1"/>
                </a:solidFill>
              </a:rPr>
              <a:t>Wasserman, </a:t>
            </a:r>
            <a:r>
              <a:rPr lang="en-US" sz="5401" dirty="0" err="1" smtClean="0">
                <a:solidFill>
                  <a:schemeClr val="bg1"/>
                </a:solidFill>
              </a:rPr>
              <a:t>Hanspeter</a:t>
            </a:r>
            <a:r>
              <a:rPr lang="en-US" sz="5401" dirty="0" smtClean="0">
                <a:solidFill>
                  <a:schemeClr val="bg1"/>
                </a:solidFill>
              </a:rPr>
              <a:t> </a:t>
            </a:r>
            <a:r>
              <a:rPr lang="en-US" sz="5401" dirty="0" err="1" smtClean="0">
                <a:solidFill>
                  <a:schemeClr val="bg1"/>
                </a:solidFill>
              </a:rPr>
              <a:t>Pfister</a:t>
            </a:r>
            <a:endParaRPr lang="en-US" sz="540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0693" y="6723232"/>
            <a:ext cx="2526654" cy="6464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1406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52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1157841" y="7121823"/>
            <a:ext cx="10438051" cy="9159405"/>
            <a:chOff x="8929341" y="7121823"/>
            <a:chExt cx="10438051" cy="9159405"/>
          </a:xfrm>
        </p:grpSpPr>
        <p:sp>
          <p:nvSpPr>
            <p:cNvPr id="14" name="Textfeld 13"/>
            <p:cNvSpPr txBox="1"/>
            <p:nvPr/>
          </p:nvSpPr>
          <p:spPr>
            <a:xfrm>
              <a:off x="121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r>
                <a:rPr lang="en-US" dirty="0">
                  <a:solidFill>
                    <a:prstClr val="white"/>
                  </a:solidFill>
                </a:rPr>
                <a:t>University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216739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prstClr val="white"/>
                  </a:solidFill>
                </a:rPr>
                <a:t>Harvard, US</a:t>
              </a:r>
              <a:r>
                <a:rPr lang="en-GB" sz="8800" dirty="0">
                  <a:solidFill>
                    <a:prstClr val="white"/>
                  </a:solidFill>
                </a:rPr>
                <a:t>A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12167392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Oxford, </a:t>
              </a:r>
              <a:r>
                <a:rPr lang="en-US" sz="8800" dirty="0" smtClean="0">
                  <a:solidFill>
                    <a:prstClr val="white"/>
                  </a:solidFill>
                </a:rPr>
                <a:t>UK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2167392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Cambridge, </a:t>
              </a:r>
              <a:r>
                <a:rPr lang="en-US" sz="8800" dirty="0" smtClean="0">
                  <a:solidFill>
                    <a:prstClr val="white"/>
                  </a:solidFill>
                </a:rPr>
                <a:t>UK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216739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Princeton, </a:t>
              </a:r>
              <a:r>
                <a:rPr lang="en-US" sz="8800" dirty="0" smtClean="0">
                  <a:solidFill>
                    <a:prstClr val="white"/>
                  </a:solidFill>
                </a:rPr>
                <a:t>US</a:t>
              </a:r>
              <a:r>
                <a:rPr lang="en-GB" sz="8800" dirty="0">
                  <a:solidFill>
                    <a:prstClr val="white"/>
                  </a:solidFill>
                </a:rPr>
                <a:t>A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216739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prstClr val="white"/>
                  </a:solidFill>
                </a:rPr>
                <a:t>MIT, US</a:t>
              </a:r>
              <a:r>
                <a:rPr lang="en-GB" sz="8800" dirty="0">
                  <a:solidFill>
                    <a:prstClr val="white"/>
                  </a:solidFill>
                </a:rPr>
                <a:t>A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8929341" y="7121823"/>
              <a:ext cx="3240000" cy="9152855"/>
              <a:chOff x="11125288" y="7121823"/>
              <a:chExt cx="3240000" cy="9152855"/>
            </a:xfrm>
          </p:grpSpPr>
          <p:sp>
            <p:nvSpPr>
              <p:cNvPr id="12" name="Textfeld 11"/>
              <p:cNvSpPr txBox="1"/>
              <p:nvPr/>
            </p:nvSpPr>
            <p:spPr>
              <a:xfrm>
                <a:off x="11125288" y="7121823"/>
                <a:ext cx="324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Rank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11125288" y="1051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2.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11125288" y="1483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5.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11125288" y="1339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4.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11125288" y="1195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3.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11125288" y="9192890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1.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" name="Gruppieren 3"/>
          <p:cNvGrpSpPr/>
          <p:nvPr/>
        </p:nvGrpSpPr>
        <p:grpSpPr>
          <a:xfrm>
            <a:off x="19358912" y="7121823"/>
            <a:ext cx="7200000" cy="9152855"/>
            <a:chOff x="19358912" y="7121823"/>
            <a:chExt cx="7200000" cy="9152855"/>
          </a:xfrm>
        </p:grpSpPr>
        <p:sp>
          <p:nvSpPr>
            <p:cNvPr id="25" name="Textfeld 24"/>
            <p:cNvSpPr txBox="1"/>
            <p:nvPr/>
          </p:nvSpPr>
          <p:spPr>
            <a:xfrm>
              <a:off x="1935891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Score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935891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84.2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9358912" y="1483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44.0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9358912" y="1339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64.3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935891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73.8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935891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89.4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19367392" y="7121823"/>
            <a:ext cx="7200000" cy="8864988"/>
            <a:chOff x="21600000" y="7121823"/>
            <a:chExt cx="7200000" cy="8864988"/>
          </a:xfrm>
        </p:grpSpPr>
        <p:sp>
          <p:nvSpPr>
            <p:cNvPr id="19" name="Textfeld 18"/>
            <p:cNvSpPr txBox="1"/>
            <p:nvPr/>
          </p:nvSpPr>
          <p:spPr>
            <a:xfrm>
              <a:off x="21600000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Score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Rechteck 19"/>
            <p:cNvSpPr>
              <a:spLocks/>
            </p:cNvSpPr>
            <p:nvPr/>
          </p:nvSpPr>
          <p:spPr>
            <a:xfrm>
              <a:off x="21600000" y="9480756"/>
              <a:ext cx="6519833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21" name="Rechteck 20"/>
            <p:cNvSpPr>
              <a:spLocks/>
            </p:cNvSpPr>
            <p:nvPr/>
          </p:nvSpPr>
          <p:spPr>
            <a:xfrm>
              <a:off x="21600000" y="10802544"/>
              <a:ext cx="6123789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22" name="Rechteck 21"/>
            <p:cNvSpPr>
              <a:spLocks/>
            </p:cNvSpPr>
            <p:nvPr/>
          </p:nvSpPr>
          <p:spPr>
            <a:xfrm>
              <a:off x="21600000" y="12242544"/>
              <a:ext cx="5367705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23" name="Rechteck 22"/>
            <p:cNvSpPr>
              <a:spLocks/>
            </p:cNvSpPr>
            <p:nvPr/>
          </p:nvSpPr>
          <p:spPr>
            <a:xfrm>
              <a:off x="21600000" y="13682544"/>
              <a:ext cx="4431601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24" name="Rechteck 23"/>
            <p:cNvSpPr>
              <a:spLocks/>
            </p:cNvSpPr>
            <p:nvPr/>
          </p:nvSpPr>
          <p:spPr>
            <a:xfrm>
              <a:off x="21600000" y="15122544"/>
              <a:ext cx="3061894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3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45665E-7 -2.56209E-6 L -0.06066 -2.56209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87471" y="9505345"/>
            <a:ext cx="26004235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600" dirty="0">
                <a:solidFill>
                  <a:prstClr val="white"/>
                </a:solidFill>
                <a:latin typeface="Lato" panose="020F0502020204030203" pitchFamily="34" charset="0"/>
              </a:rPr>
              <a:t>Support Multiple Attributes</a:t>
            </a:r>
          </a:p>
        </p:txBody>
      </p:sp>
    </p:spTree>
    <p:extLst>
      <p:ext uri="{BB962C8B-B14F-4D97-AF65-F5344CB8AC3E}">
        <p14:creationId xmlns:p14="http://schemas.microsoft.com/office/powerpoint/2010/main" val="4794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929341" y="7121823"/>
            <a:ext cx="17638051" cy="9159405"/>
            <a:chOff x="8929341" y="7121823"/>
            <a:chExt cx="17638051" cy="9159405"/>
          </a:xfrm>
        </p:grpSpPr>
        <p:sp>
          <p:nvSpPr>
            <p:cNvPr id="14" name="Textfeld 13"/>
            <p:cNvSpPr txBox="1"/>
            <p:nvPr/>
          </p:nvSpPr>
          <p:spPr>
            <a:xfrm>
              <a:off x="121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r>
                <a:rPr lang="en-US" dirty="0">
                  <a:solidFill>
                    <a:prstClr val="white"/>
                  </a:solidFill>
                </a:rPr>
                <a:t>University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216739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prstClr val="white"/>
                  </a:solidFill>
                </a:rPr>
                <a:t>Harvard, US</a:t>
              </a:r>
              <a:r>
                <a:rPr lang="en-GB" sz="8800" dirty="0">
                  <a:solidFill>
                    <a:prstClr val="white"/>
                  </a:solidFill>
                </a:rPr>
                <a:t>A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12167392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Oxford, </a:t>
              </a:r>
              <a:r>
                <a:rPr lang="en-US" sz="8800" dirty="0" smtClean="0">
                  <a:solidFill>
                    <a:prstClr val="white"/>
                  </a:solidFill>
                </a:rPr>
                <a:t>UK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2167392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Cambridge, </a:t>
              </a:r>
              <a:r>
                <a:rPr lang="en-US" sz="8800" dirty="0" smtClean="0">
                  <a:solidFill>
                    <a:prstClr val="white"/>
                  </a:solidFill>
                </a:rPr>
                <a:t>UK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216739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Princeton, </a:t>
              </a:r>
              <a:r>
                <a:rPr lang="en-US" sz="8800" dirty="0" smtClean="0">
                  <a:solidFill>
                    <a:prstClr val="white"/>
                  </a:solidFill>
                </a:rPr>
                <a:t>US</a:t>
              </a:r>
              <a:r>
                <a:rPr lang="en-GB" sz="8800" dirty="0">
                  <a:solidFill>
                    <a:prstClr val="white"/>
                  </a:solidFill>
                </a:rPr>
                <a:t>A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216739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prstClr val="white"/>
                  </a:solidFill>
                </a:rPr>
                <a:t>MIT, US</a:t>
              </a:r>
              <a:r>
                <a:rPr lang="en-GB" sz="8800" dirty="0">
                  <a:solidFill>
                    <a:prstClr val="white"/>
                  </a:solidFill>
                </a:rPr>
                <a:t>A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929341" y="7121823"/>
              <a:ext cx="324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Rank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929341" y="1051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2.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8929341" y="1483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5.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929341" y="1339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4.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929341" y="1195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3.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8929341" y="9192890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1.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93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Score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Rechteck 19"/>
            <p:cNvSpPr>
              <a:spLocks/>
            </p:cNvSpPr>
            <p:nvPr/>
          </p:nvSpPr>
          <p:spPr>
            <a:xfrm>
              <a:off x="19367392" y="9480756"/>
              <a:ext cx="6519833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21" name="Rechteck 20"/>
            <p:cNvSpPr>
              <a:spLocks/>
            </p:cNvSpPr>
            <p:nvPr/>
          </p:nvSpPr>
          <p:spPr>
            <a:xfrm>
              <a:off x="19367392" y="10802544"/>
              <a:ext cx="6123789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22" name="Rechteck 21"/>
            <p:cNvSpPr>
              <a:spLocks/>
            </p:cNvSpPr>
            <p:nvPr/>
          </p:nvSpPr>
          <p:spPr>
            <a:xfrm>
              <a:off x="19367392" y="12242544"/>
              <a:ext cx="5367705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23" name="Rechteck 22"/>
            <p:cNvSpPr>
              <a:spLocks/>
            </p:cNvSpPr>
            <p:nvPr/>
          </p:nvSpPr>
          <p:spPr>
            <a:xfrm>
              <a:off x="19367392" y="13682544"/>
              <a:ext cx="4431601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24" name="Rechteck 23"/>
            <p:cNvSpPr>
              <a:spLocks/>
            </p:cNvSpPr>
            <p:nvPr/>
          </p:nvSpPr>
          <p:spPr>
            <a:xfrm>
              <a:off x="19367392" y="15122544"/>
              <a:ext cx="3061894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18289588" y="7121823"/>
            <a:ext cx="15122601" cy="8864988"/>
            <a:chOff x="18289588" y="7121823"/>
            <a:chExt cx="15122601" cy="8864988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18289588" y="7121823"/>
              <a:ext cx="5039760" cy="8864988"/>
              <a:chOff x="21600000" y="7121823"/>
              <a:chExt cx="7200000" cy="8864988"/>
            </a:xfrm>
          </p:grpSpPr>
          <p:sp>
            <p:nvSpPr>
              <p:cNvPr id="26" name="Textfeld 25"/>
              <p:cNvSpPr txBox="1"/>
              <p:nvPr/>
            </p:nvSpPr>
            <p:spPr>
              <a:xfrm>
                <a:off x="21600000" y="7121823"/>
                <a:ext cx="720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A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hteck 27"/>
              <p:cNvSpPr>
                <a:spLocks/>
              </p:cNvSpPr>
              <p:nvPr/>
            </p:nvSpPr>
            <p:spPr>
              <a:xfrm>
                <a:off x="21700593" y="9480756"/>
                <a:ext cx="7000211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28"/>
              <p:cNvSpPr>
                <a:spLocks/>
              </p:cNvSpPr>
              <p:nvPr/>
            </p:nvSpPr>
            <p:spPr>
              <a:xfrm>
                <a:off x="21700592" y="10802544"/>
                <a:ext cx="611045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hteck 29"/>
              <p:cNvSpPr>
                <a:spLocks/>
              </p:cNvSpPr>
              <p:nvPr/>
            </p:nvSpPr>
            <p:spPr>
              <a:xfrm>
                <a:off x="21700592" y="12242544"/>
                <a:ext cx="400784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hteck 30"/>
              <p:cNvSpPr>
                <a:spLocks/>
              </p:cNvSpPr>
              <p:nvPr/>
            </p:nvSpPr>
            <p:spPr>
              <a:xfrm>
                <a:off x="21700592" y="13682544"/>
                <a:ext cx="5831505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hteck 32"/>
              <p:cNvSpPr>
                <a:spLocks/>
              </p:cNvSpPr>
              <p:nvPr/>
            </p:nvSpPr>
            <p:spPr>
              <a:xfrm>
                <a:off x="21700592" y="15122544"/>
                <a:ext cx="7099402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4" name="Gruppieren 33"/>
            <p:cNvGrpSpPr/>
            <p:nvPr/>
          </p:nvGrpSpPr>
          <p:grpSpPr>
            <a:xfrm>
              <a:off x="23329348" y="7121823"/>
              <a:ext cx="5039760" cy="8864988"/>
              <a:chOff x="21600000" y="7121823"/>
              <a:chExt cx="7200000" cy="8864988"/>
            </a:xfrm>
          </p:grpSpPr>
          <p:sp>
            <p:nvSpPr>
              <p:cNvPr id="35" name="Textfeld 34"/>
              <p:cNvSpPr txBox="1"/>
              <p:nvPr/>
            </p:nvSpPr>
            <p:spPr>
              <a:xfrm>
                <a:off x="21600000" y="7121823"/>
                <a:ext cx="720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36" name="Rechteck 35"/>
              <p:cNvSpPr>
                <a:spLocks/>
              </p:cNvSpPr>
              <p:nvPr/>
            </p:nvSpPr>
            <p:spPr>
              <a:xfrm>
                <a:off x="21752369" y="9480756"/>
                <a:ext cx="6493086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hteck 36"/>
              <p:cNvSpPr>
                <a:spLocks/>
              </p:cNvSpPr>
              <p:nvPr/>
            </p:nvSpPr>
            <p:spPr>
              <a:xfrm>
                <a:off x="21752369" y="10802544"/>
                <a:ext cx="7043225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hteck 38"/>
              <p:cNvSpPr>
                <a:spLocks/>
              </p:cNvSpPr>
              <p:nvPr/>
            </p:nvSpPr>
            <p:spPr>
              <a:xfrm>
                <a:off x="21752370" y="12242544"/>
                <a:ext cx="6845303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echteck 39"/>
              <p:cNvSpPr>
                <a:spLocks/>
              </p:cNvSpPr>
              <p:nvPr/>
            </p:nvSpPr>
            <p:spPr>
              <a:xfrm>
                <a:off x="21752369" y="13682544"/>
                <a:ext cx="5285485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echteck 40"/>
              <p:cNvSpPr>
                <a:spLocks/>
              </p:cNvSpPr>
              <p:nvPr/>
            </p:nvSpPr>
            <p:spPr>
              <a:xfrm>
                <a:off x="21752369" y="15122544"/>
                <a:ext cx="65634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" name="Gruppieren 41"/>
            <p:cNvGrpSpPr/>
            <p:nvPr/>
          </p:nvGrpSpPr>
          <p:grpSpPr>
            <a:xfrm>
              <a:off x="28372429" y="7121823"/>
              <a:ext cx="5039760" cy="8864988"/>
              <a:chOff x="21599999" y="7121823"/>
              <a:chExt cx="7200000" cy="8864988"/>
            </a:xfrm>
          </p:grpSpPr>
          <p:sp>
            <p:nvSpPr>
              <p:cNvPr id="44" name="Textfeld 43"/>
              <p:cNvSpPr txBox="1"/>
              <p:nvPr/>
            </p:nvSpPr>
            <p:spPr>
              <a:xfrm>
                <a:off x="21599999" y="7121823"/>
                <a:ext cx="720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C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hteck 44"/>
              <p:cNvSpPr>
                <a:spLocks/>
              </p:cNvSpPr>
              <p:nvPr/>
            </p:nvSpPr>
            <p:spPr>
              <a:xfrm>
                <a:off x="21747965" y="9480756"/>
                <a:ext cx="5656712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hteck 45"/>
              <p:cNvSpPr>
                <a:spLocks/>
              </p:cNvSpPr>
              <p:nvPr/>
            </p:nvSpPr>
            <p:spPr>
              <a:xfrm>
                <a:off x="21747965" y="10802544"/>
                <a:ext cx="4936598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hteck 46"/>
              <p:cNvSpPr>
                <a:spLocks/>
              </p:cNvSpPr>
              <p:nvPr/>
            </p:nvSpPr>
            <p:spPr>
              <a:xfrm>
                <a:off x="21747965" y="12242544"/>
                <a:ext cx="4936598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Rechteck 47"/>
              <p:cNvSpPr>
                <a:spLocks/>
              </p:cNvSpPr>
              <p:nvPr/>
            </p:nvSpPr>
            <p:spPr>
              <a:xfrm>
                <a:off x="21747965" y="13682544"/>
                <a:ext cx="246829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hteck 48"/>
              <p:cNvSpPr>
                <a:spLocks/>
              </p:cNvSpPr>
              <p:nvPr/>
            </p:nvSpPr>
            <p:spPr>
              <a:xfrm>
                <a:off x="21747965" y="15122544"/>
                <a:ext cx="1747520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0" name="Textfeld 49"/>
          <p:cNvSpPr txBox="1"/>
          <p:nvPr/>
        </p:nvSpPr>
        <p:spPr>
          <a:xfrm>
            <a:off x="12133697" y="3557427"/>
            <a:ext cx="120973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dirty="0" smtClean="0">
                <a:solidFill>
                  <a:prstClr val="white"/>
                </a:solidFill>
              </a:rPr>
              <a:t>Score = f(A, B, C)</a:t>
            </a:r>
            <a:endParaRPr lang="en-GB" sz="11500" dirty="0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667" decel="49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4.91055E-6 L -0.22634 -4.91055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829039" y="1223424"/>
            <a:ext cx="32922687" cy="2631542"/>
          </a:xfrm>
        </p:spPr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Combiner functions: f(A,B,C)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359986" y="4802086"/>
            <a:ext cx="26542462" cy="14111780"/>
          </a:xfrm>
        </p:spPr>
        <p:txBody>
          <a:bodyPr>
            <a:normAutofit/>
          </a:bodyPr>
          <a:lstStyle/>
          <a:p>
            <a:r>
              <a:rPr lang="en-GB" dirty="0" smtClean="0"/>
              <a:t>(Weighted) sum</a:t>
            </a:r>
            <a:br>
              <a:rPr lang="en-GB" dirty="0" smtClean="0"/>
            </a:br>
            <a:r>
              <a:rPr lang="en-GB" dirty="0"/>
              <a:t> </a:t>
            </a:r>
            <a:r>
              <a:rPr lang="en-GB" dirty="0" smtClean="0"/>
              <a:t>  </a:t>
            </a:r>
            <a:r>
              <a:rPr lang="en-GB" sz="9600" i="1" dirty="0" smtClean="0"/>
              <a:t>Score = </a:t>
            </a:r>
            <a:r>
              <a:rPr lang="en-GB" sz="9600" i="1" dirty="0" err="1" smtClean="0"/>
              <a:t>w</a:t>
            </a:r>
            <a:r>
              <a:rPr lang="en-GB" sz="9600" i="1" baseline="-25000" dirty="0" err="1" smtClean="0"/>
              <a:t>a</a:t>
            </a:r>
            <a:r>
              <a:rPr lang="en-GB" sz="9600" i="1" dirty="0" smtClean="0"/>
              <a:t> A + </a:t>
            </a:r>
            <a:r>
              <a:rPr lang="en-GB" sz="9600" i="1" dirty="0" err="1" smtClean="0"/>
              <a:t>w</a:t>
            </a:r>
            <a:r>
              <a:rPr lang="en-GB" sz="9600" i="1" baseline="-25000" dirty="0" err="1" smtClean="0"/>
              <a:t>b</a:t>
            </a:r>
            <a:r>
              <a:rPr lang="en-GB" sz="9600" i="1" dirty="0" smtClean="0"/>
              <a:t> B + </a:t>
            </a:r>
            <a:r>
              <a:rPr lang="en-GB" sz="9600" i="1" dirty="0" err="1" smtClean="0"/>
              <a:t>w</a:t>
            </a:r>
            <a:r>
              <a:rPr lang="en-GB" sz="9600" i="1" baseline="-25000" dirty="0" err="1" smtClean="0"/>
              <a:t>c</a:t>
            </a:r>
            <a:r>
              <a:rPr lang="en-GB" sz="9600" i="1" dirty="0" smtClean="0"/>
              <a:t> C</a:t>
            </a:r>
          </a:p>
          <a:p>
            <a:r>
              <a:rPr lang="en-GB" dirty="0" smtClean="0"/>
              <a:t>Maximum</a:t>
            </a:r>
            <a:br>
              <a:rPr lang="en-GB" dirty="0" smtClean="0"/>
            </a:br>
            <a:r>
              <a:rPr lang="en-GB" dirty="0"/>
              <a:t> </a:t>
            </a:r>
            <a:r>
              <a:rPr lang="en-GB" dirty="0" smtClean="0"/>
              <a:t>  </a:t>
            </a:r>
            <a:r>
              <a:rPr lang="en-GB" sz="9600" i="1" dirty="0" smtClean="0"/>
              <a:t>Score = max(A, B, C)</a:t>
            </a:r>
          </a:p>
          <a:p>
            <a:r>
              <a:rPr lang="en-GB" dirty="0" smtClean="0"/>
              <a:t>Product</a:t>
            </a:r>
          </a:p>
          <a:p>
            <a:r>
              <a:rPr lang="en-GB" dirty="0" smtClean="0"/>
              <a:t>Nesting</a:t>
            </a:r>
          </a:p>
          <a:p>
            <a:r>
              <a:rPr lang="en-GB" dirty="0" smtClean="0"/>
              <a:t>…</a:t>
            </a:r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9672766" y="5391734"/>
            <a:ext cx="13415259" cy="13582078"/>
            <a:chOff x="19672766" y="5391734"/>
            <a:chExt cx="13415259" cy="13582078"/>
          </a:xfrm>
        </p:grpSpPr>
        <p:grpSp>
          <p:nvGrpSpPr>
            <p:cNvPr id="8" name="Gruppieren 7"/>
            <p:cNvGrpSpPr/>
            <p:nvPr/>
          </p:nvGrpSpPr>
          <p:grpSpPr>
            <a:xfrm>
              <a:off x="19672766" y="5391734"/>
              <a:ext cx="13415259" cy="13582078"/>
              <a:chOff x="25361398" y="5331788"/>
              <a:chExt cx="13415259" cy="13582078"/>
            </a:xfrm>
          </p:grpSpPr>
          <p:sp>
            <p:nvSpPr>
              <p:cNvPr id="7" name="Inhaltsplatzhalter 5"/>
              <p:cNvSpPr txBox="1">
                <a:spLocks/>
              </p:cNvSpPr>
              <p:nvPr/>
            </p:nvSpPr>
            <p:spPr>
              <a:xfrm>
                <a:off x="26355277" y="5331788"/>
                <a:ext cx="12421380" cy="13582078"/>
              </a:xfrm>
              <a:prstGeom prst="rect">
                <a:avLst/>
              </a:prstGeom>
            </p:spPr>
            <p:txBody>
              <a:bodyPr vert="horz" lIns="365812" tIns="182906" rIns="365812" bIns="182906" rtlCol="0">
                <a:normAutofit/>
              </a:bodyPr>
              <a:lstStyle>
                <a:lvl1pPr marL="0" indent="0" algn="l" defTabSz="3658118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1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30355" indent="0" algn="l" defTabSz="1440204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1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435303" indent="0" algn="l" defTabSz="3658118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9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2489552" indent="0" algn="l" defTabSz="3658118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8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3594609" indent="0" algn="l" defTabSz="3658118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8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10059824" indent="-914529" algn="l" defTabSz="365811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8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8884" indent="-914529" algn="l" defTabSz="365811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8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7944" indent="-914529" algn="l" defTabSz="365811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8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7002" indent="-914529" algn="l" defTabSz="365811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8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43000" indent="-1143000">
                  <a:buFont typeface="Wingdings"/>
                  <a:buChar char="à"/>
                </a:pPr>
                <a:r>
                  <a:rPr lang="en-US" dirty="0" smtClean="0">
                    <a:sym typeface="Wingdings" panose="05000000000000000000" pitchFamily="2" charset="2"/>
                  </a:rPr>
                  <a:t>Serial</a:t>
                </a:r>
              </a:p>
              <a:p>
                <a:pPr marL="1143000" indent="-1143000">
                  <a:buFont typeface="Wingdings"/>
                  <a:buChar char="à"/>
                </a:pPr>
                <a:endParaRPr lang="en-US" sz="8000" dirty="0">
                  <a:sym typeface="Wingdings" panose="05000000000000000000" pitchFamily="2" charset="2"/>
                </a:endParaRPr>
              </a:p>
              <a:p>
                <a:pPr marL="1143000" indent="-1143000">
                  <a:buFont typeface="Wingdings"/>
                  <a:buChar char="à"/>
                </a:pPr>
                <a:r>
                  <a:rPr lang="en-US" dirty="0" smtClean="0">
                    <a:sym typeface="Wingdings" panose="05000000000000000000" pitchFamily="2" charset="2"/>
                  </a:rPr>
                  <a:t>Parallel</a:t>
                </a:r>
              </a:p>
              <a:p>
                <a:pPr marL="1143000" indent="-1143000">
                  <a:buFont typeface="Wingdings"/>
                  <a:buChar char="à"/>
                </a:pPr>
                <a:endParaRPr lang="en-US" sz="13000" dirty="0">
                  <a:sym typeface="Wingdings" panose="05000000000000000000" pitchFamily="2" charset="2"/>
                </a:endParaRPr>
              </a:p>
              <a:p>
                <a:pPr marL="1143000" indent="-1143000">
                  <a:buFont typeface="Wingdings"/>
                  <a:buChar char="à"/>
                </a:pPr>
                <a:r>
                  <a:rPr lang="en-US" dirty="0" smtClean="0">
                    <a:sym typeface="Wingdings" panose="05000000000000000000" pitchFamily="2" charset="2"/>
                  </a:rPr>
                  <a:t>Complex</a:t>
                </a:r>
                <a:br>
                  <a:rPr lang="en-US" dirty="0" smtClean="0">
                    <a:sym typeface="Wingdings" panose="05000000000000000000" pitchFamily="2" charset="2"/>
                  </a:rPr>
                </a:br>
                <a:r>
                  <a:rPr lang="en-US" dirty="0" smtClean="0">
                    <a:sym typeface="Wingdings" panose="05000000000000000000" pitchFamily="2" charset="2"/>
                  </a:rPr>
                  <a:t> Combiners</a:t>
                </a:r>
              </a:p>
              <a:p>
                <a:pPr marL="1143000" indent="-1143000">
                  <a:buFont typeface="Wingdings"/>
                  <a:buChar char="à"/>
                </a:pPr>
                <a:endParaRPr lang="en-US" dirty="0"/>
              </a:p>
            </p:txBody>
          </p:sp>
          <p:sp>
            <p:nvSpPr>
              <p:cNvPr id="3" name="Geschweifte Klammer rechts 2"/>
              <p:cNvSpPr/>
              <p:nvPr/>
            </p:nvSpPr>
            <p:spPr>
              <a:xfrm>
                <a:off x="25361398" y="11971448"/>
                <a:ext cx="1987084" cy="5872204"/>
              </a:xfrm>
              <a:prstGeom prst="rightBrace">
                <a:avLst>
                  <a:gd name="adj1" fmla="val 40679"/>
                  <a:gd name="adj2" fmla="val 50865"/>
                </a:avLst>
              </a:prstGeom>
              <a:ln w="152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Gerade Verbindung mit Pfeil 9"/>
            <p:cNvCxnSpPr/>
            <p:nvPr/>
          </p:nvCxnSpPr>
          <p:spPr>
            <a:xfrm flipH="1" flipV="1">
              <a:off x="21175980" y="15019020"/>
              <a:ext cx="1150620" cy="7620"/>
            </a:xfrm>
            <a:prstGeom prst="straightConnector1">
              <a:avLst/>
            </a:prstGeom>
            <a:ln w="187325">
              <a:solidFill>
                <a:srgbClr val="00B0F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Serial Combiner</a:t>
            </a:r>
            <a:endParaRPr lang="en-GB" dirty="0"/>
          </a:p>
        </p:txBody>
      </p:sp>
      <p:sp>
        <p:nvSpPr>
          <p:cNvPr id="20" name="Textfeld 19"/>
          <p:cNvSpPr txBox="1"/>
          <p:nvPr/>
        </p:nvSpPr>
        <p:spPr>
          <a:xfrm>
            <a:off x="8641186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>
                <a:solidFill>
                  <a:prstClr val="white"/>
                </a:solidFill>
              </a:rPr>
              <a:t>University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641186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Harvard, </a:t>
            </a:r>
            <a:r>
              <a:rPr lang="en-GB" sz="8800" dirty="0">
                <a:solidFill>
                  <a:prstClr val="white"/>
                </a:solidFill>
              </a:rPr>
              <a:t>USA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641186" y="1483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Oxford, UK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641186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Cambridge, UK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641186" y="1195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Princeton, </a:t>
            </a:r>
            <a:r>
              <a:rPr lang="en-GB" sz="8800" dirty="0">
                <a:solidFill>
                  <a:prstClr val="white"/>
                </a:solidFill>
              </a:rPr>
              <a:t>USA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641186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MIT, USA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403135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Rank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403135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2.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03135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5.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403135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4.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403135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3.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03135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1.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15842109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A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7" name="Rechteck 66"/>
          <p:cNvSpPr>
            <a:spLocks/>
          </p:cNvSpPr>
          <p:nvPr/>
        </p:nvSpPr>
        <p:spPr>
          <a:xfrm>
            <a:off x="15912521" y="9480756"/>
            <a:ext cx="4899914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68" name="Rechteck 67"/>
          <p:cNvSpPr>
            <a:spLocks/>
          </p:cNvSpPr>
          <p:nvPr/>
        </p:nvSpPr>
        <p:spPr>
          <a:xfrm>
            <a:off x="15912520" y="10802544"/>
            <a:ext cx="4277114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69" name="Rechteck 68"/>
          <p:cNvSpPr>
            <a:spLocks/>
          </p:cNvSpPr>
          <p:nvPr/>
        </p:nvSpPr>
        <p:spPr>
          <a:xfrm>
            <a:off x="15912520" y="12242544"/>
            <a:ext cx="2805357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70" name="Rechteck 69"/>
          <p:cNvSpPr>
            <a:spLocks/>
          </p:cNvSpPr>
          <p:nvPr/>
        </p:nvSpPr>
        <p:spPr>
          <a:xfrm>
            <a:off x="15912520" y="13682544"/>
            <a:ext cx="4081859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71" name="Rechteck 70"/>
          <p:cNvSpPr>
            <a:spLocks/>
          </p:cNvSpPr>
          <p:nvPr/>
        </p:nvSpPr>
        <p:spPr>
          <a:xfrm>
            <a:off x="15912520" y="15122544"/>
            <a:ext cx="4969345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20881869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B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1" name="Rechteck 60"/>
          <p:cNvSpPr>
            <a:spLocks/>
          </p:cNvSpPr>
          <p:nvPr/>
        </p:nvSpPr>
        <p:spPr>
          <a:xfrm>
            <a:off x="20988522" y="9480756"/>
            <a:ext cx="4544944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62" name="Rechteck 61"/>
          <p:cNvSpPr>
            <a:spLocks/>
          </p:cNvSpPr>
          <p:nvPr/>
        </p:nvSpPr>
        <p:spPr>
          <a:xfrm>
            <a:off x="20988522" y="10802544"/>
            <a:ext cx="4930023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63" name="Rechteck 62"/>
          <p:cNvSpPr>
            <a:spLocks/>
          </p:cNvSpPr>
          <p:nvPr/>
        </p:nvSpPr>
        <p:spPr>
          <a:xfrm>
            <a:off x="20988523" y="12242544"/>
            <a:ext cx="4791484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64" name="Rechteck 63"/>
          <p:cNvSpPr>
            <a:spLocks/>
          </p:cNvSpPr>
          <p:nvPr/>
        </p:nvSpPr>
        <p:spPr>
          <a:xfrm>
            <a:off x="20988522" y="13682544"/>
            <a:ext cx="3699663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65" name="Rechteck 64"/>
          <p:cNvSpPr>
            <a:spLocks/>
          </p:cNvSpPr>
          <p:nvPr/>
        </p:nvSpPr>
        <p:spPr>
          <a:xfrm>
            <a:off x="20986141" y="15122544"/>
            <a:ext cx="459419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25924950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C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5" name="Rechteck 54"/>
          <p:cNvSpPr>
            <a:spLocks/>
          </p:cNvSpPr>
          <p:nvPr/>
        </p:nvSpPr>
        <p:spPr>
          <a:xfrm>
            <a:off x="26028521" y="9480756"/>
            <a:ext cx="3959510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56" name="Rechteck 55"/>
          <p:cNvSpPr>
            <a:spLocks/>
          </p:cNvSpPr>
          <p:nvPr/>
        </p:nvSpPr>
        <p:spPr>
          <a:xfrm>
            <a:off x="26028521" y="10802544"/>
            <a:ext cx="3455454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57" name="Rechteck 56"/>
          <p:cNvSpPr>
            <a:spLocks/>
          </p:cNvSpPr>
          <p:nvPr/>
        </p:nvSpPr>
        <p:spPr>
          <a:xfrm>
            <a:off x="26028521" y="12242544"/>
            <a:ext cx="3455454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58" name="Rechteck 57"/>
          <p:cNvSpPr>
            <a:spLocks/>
          </p:cNvSpPr>
          <p:nvPr/>
        </p:nvSpPr>
        <p:spPr>
          <a:xfrm>
            <a:off x="26028521" y="13682544"/>
            <a:ext cx="1727727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59" name="Rechteck 58"/>
          <p:cNvSpPr>
            <a:spLocks/>
          </p:cNvSpPr>
          <p:nvPr/>
        </p:nvSpPr>
        <p:spPr>
          <a:xfrm>
            <a:off x="26028521" y="15122544"/>
            <a:ext cx="1223206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38" name="Rechteck 37"/>
          <p:cNvSpPr>
            <a:spLocks/>
          </p:cNvSpPr>
          <p:nvPr/>
        </p:nvSpPr>
        <p:spPr>
          <a:xfrm>
            <a:off x="10500659" y="5174945"/>
            <a:ext cx="15123634" cy="1044343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15481923" y="5174945"/>
            <a:ext cx="5262197" cy="1044359"/>
            <a:chOff x="14167561" y="4997587"/>
            <a:chExt cx="4989375" cy="1044359"/>
          </a:xfrm>
        </p:grpSpPr>
        <p:sp>
          <p:nvSpPr>
            <p:cNvPr id="40" name="Rechteck 39"/>
            <p:cNvSpPr>
              <a:spLocks/>
            </p:cNvSpPr>
            <p:nvPr/>
          </p:nvSpPr>
          <p:spPr>
            <a:xfrm>
              <a:off x="1426029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41" name="Gerade Verbindung 40"/>
            <p:cNvCxnSpPr/>
            <p:nvPr/>
          </p:nvCxnSpPr>
          <p:spPr>
            <a:xfrm>
              <a:off x="14167561" y="4997587"/>
              <a:ext cx="0" cy="10296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/>
        </p:nvGrpSpPr>
        <p:grpSpPr>
          <a:xfrm>
            <a:off x="20580181" y="5173374"/>
            <a:ext cx="5044112" cy="1051200"/>
            <a:chOff x="19046465" y="4997603"/>
            <a:chExt cx="4990651" cy="1044343"/>
          </a:xfrm>
        </p:grpSpPr>
        <p:sp>
          <p:nvSpPr>
            <p:cNvPr id="43" name="Rechteck 42"/>
            <p:cNvSpPr>
              <a:spLocks/>
            </p:cNvSpPr>
            <p:nvPr/>
          </p:nvSpPr>
          <p:spPr>
            <a:xfrm>
              <a:off x="1914047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44" name="Gerade Verbindung 43"/>
            <p:cNvCxnSpPr/>
            <p:nvPr/>
          </p:nvCxnSpPr>
          <p:spPr>
            <a:xfrm>
              <a:off x="19046465" y="5007071"/>
              <a:ext cx="0" cy="1025092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/>
          <p:cNvGrpSpPr/>
          <p:nvPr/>
        </p:nvGrpSpPr>
        <p:grpSpPr>
          <a:xfrm>
            <a:off x="25623262" y="5173310"/>
            <a:ext cx="5065521" cy="1044359"/>
            <a:chOff x="24097268" y="4997587"/>
            <a:chExt cx="5065521" cy="864267"/>
          </a:xfrm>
          <a:solidFill>
            <a:schemeClr val="tx1"/>
          </a:solidFill>
        </p:grpSpPr>
        <p:sp>
          <p:nvSpPr>
            <p:cNvPr id="46" name="Rechteck 45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47" name="Gerade Verbindung 46"/>
            <p:cNvCxnSpPr/>
            <p:nvPr/>
          </p:nvCxnSpPr>
          <p:spPr>
            <a:xfrm>
              <a:off x="24097268" y="4997587"/>
              <a:ext cx="0" cy="86426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>
          <a:xfrm>
            <a:off x="10500659" y="3972981"/>
            <a:ext cx="15123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prstClr val="white"/>
                </a:solidFill>
              </a:rPr>
              <a:t>      </a:t>
            </a:r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a</a:t>
            </a:r>
            <a:r>
              <a:rPr lang="en-GB" i="1" dirty="0" smtClean="0">
                <a:solidFill>
                  <a:prstClr val="white"/>
                </a:solidFill>
              </a:rPr>
              <a:t> A        +        </a:t>
            </a:r>
            <a:r>
              <a:rPr lang="en-GB" i="1" dirty="0" err="1">
                <a:solidFill>
                  <a:prstClr val="white"/>
                </a:solidFill>
              </a:rPr>
              <a:t>w</a:t>
            </a:r>
            <a:r>
              <a:rPr lang="en-GB" i="1" baseline="-25000" dirty="0" err="1">
                <a:solidFill>
                  <a:prstClr val="white"/>
                </a:solidFill>
              </a:rPr>
              <a:t>b</a:t>
            </a:r>
            <a:r>
              <a:rPr lang="en-GB" i="1" dirty="0">
                <a:solidFill>
                  <a:prstClr val="white"/>
                </a:solidFill>
              </a:rPr>
              <a:t> B </a:t>
            </a:r>
            <a:r>
              <a:rPr lang="en-GB" i="1" dirty="0" smtClean="0">
                <a:solidFill>
                  <a:prstClr val="white"/>
                </a:solidFill>
              </a:rPr>
              <a:t>      +       </a:t>
            </a:r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c</a:t>
            </a:r>
            <a:r>
              <a:rPr lang="en-GB" i="1" dirty="0" smtClean="0">
                <a:solidFill>
                  <a:prstClr val="white"/>
                </a:solidFill>
              </a:rPr>
              <a:t> </a:t>
            </a:r>
            <a:r>
              <a:rPr lang="en-GB" i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Titel 1"/>
          <p:cNvSpPr txBox="1">
            <a:spLocks/>
          </p:cNvSpPr>
          <p:nvPr/>
        </p:nvSpPr>
        <p:spPr>
          <a:xfrm>
            <a:off x="24688185" y="1013886"/>
            <a:ext cx="14634330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pPr algn="l"/>
            <a:r>
              <a:rPr lang="en-GB" sz="8800" dirty="0" smtClean="0">
                <a:solidFill>
                  <a:prstClr val="white"/>
                </a:solidFill>
              </a:rPr>
              <a:t>(as Stacked Bar)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8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4034E-6 -4.31932E-6 L -0.00299 -4.31932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4074E-7 -4.22291E-6 L -0.0191 -4.22291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667E-7 -1.801E-6 L -0.0605 -1.801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474E-6 3.51072E-6 L -0.02491 3.51072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4753E-6 1.37622E-6 L -0.01466 1.37622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402E-6 3.67171E-6 L -0.02057 3.67171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402E-6 6.97316E-7 L -0.06487 6.97316E-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865E-6 -2.27707E-6 L -0.05898 -2.27707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0996E-6 3.04281E-6 L -0.12295 3.04281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Serial Combiner</a:t>
            </a:r>
            <a:endParaRPr lang="en-GB" dirty="0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10500659" y="5174945"/>
            <a:ext cx="15123634" cy="1044343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641186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>
                <a:solidFill>
                  <a:prstClr val="white"/>
                </a:solidFill>
              </a:rPr>
              <a:t>University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641186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Harvard, </a:t>
            </a:r>
            <a:r>
              <a:rPr lang="en-GB" sz="8800" dirty="0">
                <a:solidFill>
                  <a:prstClr val="white"/>
                </a:solidFill>
              </a:rPr>
              <a:t>USA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641186" y="1483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Oxford, UK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641186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Cambridge, UK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641186" y="1195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Princeton, </a:t>
            </a:r>
            <a:r>
              <a:rPr lang="en-GB" sz="8800" dirty="0">
                <a:solidFill>
                  <a:prstClr val="white"/>
                </a:solidFill>
              </a:rPr>
              <a:t>USA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641186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MIT, </a:t>
            </a:r>
            <a:r>
              <a:rPr lang="en-GB" sz="8800" dirty="0">
                <a:solidFill>
                  <a:prstClr val="white"/>
                </a:solidFill>
              </a:rPr>
              <a:t>USA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403135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Rank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403135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2.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03135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5.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403135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4.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403135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3.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03135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1.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5842109" y="7121823"/>
            <a:ext cx="9367848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3" name="Rechteck 42"/>
          <p:cNvSpPr>
            <a:spLocks/>
          </p:cNvSpPr>
          <p:nvPr/>
        </p:nvSpPr>
        <p:spPr>
          <a:xfrm>
            <a:off x="15912521" y="9480756"/>
            <a:ext cx="9297436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44" name="Rechteck 43"/>
          <p:cNvSpPr>
            <a:spLocks/>
          </p:cNvSpPr>
          <p:nvPr/>
        </p:nvSpPr>
        <p:spPr>
          <a:xfrm>
            <a:off x="15912520" y="10802544"/>
            <a:ext cx="8115692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45" name="Rechteck 44"/>
          <p:cNvSpPr>
            <a:spLocks/>
          </p:cNvSpPr>
          <p:nvPr/>
        </p:nvSpPr>
        <p:spPr>
          <a:xfrm>
            <a:off x="15912520" y="12242544"/>
            <a:ext cx="5323079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46" name="Rechteck 45"/>
          <p:cNvSpPr>
            <a:spLocks/>
          </p:cNvSpPr>
          <p:nvPr/>
        </p:nvSpPr>
        <p:spPr>
          <a:xfrm>
            <a:off x="15912520" y="13682544"/>
            <a:ext cx="7745202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47" name="Rechteck 46"/>
          <p:cNvSpPr>
            <a:spLocks/>
          </p:cNvSpPr>
          <p:nvPr/>
        </p:nvSpPr>
        <p:spPr>
          <a:xfrm>
            <a:off x="15912520" y="15122544"/>
            <a:ext cx="9429179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0881869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25924950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14" name="G5"/>
          <p:cNvGrpSpPr/>
          <p:nvPr/>
        </p:nvGrpSpPr>
        <p:grpSpPr>
          <a:xfrm>
            <a:off x="20891211" y="15122544"/>
            <a:ext cx="556730" cy="864886"/>
            <a:chOff x="20891211" y="15122544"/>
            <a:chExt cx="556730" cy="864886"/>
          </a:xfrm>
        </p:grpSpPr>
        <p:sp>
          <p:nvSpPr>
            <p:cNvPr id="53" name="Rechteck 52"/>
            <p:cNvSpPr>
              <a:spLocks/>
            </p:cNvSpPr>
            <p:nvPr/>
          </p:nvSpPr>
          <p:spPr>
            <a:xfrm>
              <a:off x="20988522" y="15122544"/>
              <a:ext cx="459419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99" name="Gerade Verbindung 98"/>
            <p:cNvCxnSpPr/>
            <p:nvPr/>
          </p:nvCxnSpPr>
          <p:spPr>
            <a:xfrm>
              <a:off x="20891211" y="15123430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4"/>
          <p:cNvGrpSpPr/>
          <p:nvPr/>
        </p:nvGrpSpPr>
        <p:grpSpPr>
          <a:xfrm>
            <a:off x="19994379" y="13682544"/>
            <a:ext cx="3781386" cy="871722"/>
            <a:chOff x="19994379" y="13682544"/>
            <a:chExt cx="3781386" cy="871722"/>
          </a:xfrm>
        </p:grpSpPr>
        <p:sp>
          <p:nvSpPr>
            <p:cNvPr id="52" name="Rechteck 51"/>
            <p:cNvSpPr>
              <a:spLocks/>
            </p:cNvSpPr>
            <p:nvPr/>
          </p:nvSpPr>
          <p:spPr>
            <a:xfrm>
              <a:off x="20076102" y="13682544"/>
              <a:ext cx="3699663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0" name="Gerade Verbindung 99"/>
            <p:cNvCxnSpPr/>
            <p:nvPr/>
          </p:nvCxnSpPr>
          <p:spPr>
            <a:xfrm>
              <a:off x="19994379" y="13690266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3"/>
          <p:cNvGrpSpPr/>
          <p:nvPr/>
        </p:nvGrpSpPr>
        <p:grpSpPr>
          <a:xfrm>
            <a:off x="18717877" y="12242544"/>
            <a:ext cx="4867521" cy="864267"/>
            <a:chOff x="18717877" y="12242544"/>
            <a:chExt cx="4867521" cy="864267"/>
          </a:xfrm>
        </p:grpSpPr>
        <p:sp>
          <p:nvSpPr>
            <p:cNvPr id="51" name="Rechteck 50"/>
            <p:cNvSpPr>
              <a:spLocks/>
            </p:cNvSpPr>
            <p:nvPr/>
          </p:nvSpPr>
          <p:spPr>
            <a:xfrm>
              <a:off x="18793914" y="12242544"/>
              <a:ext cx="4791484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1" name="Gerade Verbindung 100"/>
            <p:cNvCxnSpPr/>
            <p:nvPr/>
          </p:nvCxnSpPr>
          <p:spPr>
            <a:xfrm>
              <a:off x="18717877" y="12242544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2"/>
          <p:cNvGrpSpPr/>
          <p:nvPr/>
        </p:nvGrpSpPr>
        <p:grpSpPr>
          <a:xfrm>
            <a:off x="20189634" y="10802544"/>
            <a:ext cx="5020323" cy="870365"/>
            <a:chOff x="20189634" y="10802544"/>
            <a:chExt cx="5020323" cy="870365"/>
          </a:xfrm>
        </p:grpSpPr>
        <p:sp>
          <p:nvSpPr>
            <p:cNvPr id="50" name="Rechteck 49"/>
            <p:cNvSpPr>
              <a:spLocks/>
            </p:cNvSpPr>
            <p:nvPr/>
          </p:nvSpPr>
          <p:spPr>
            <a:xfrm>
              <a:off x="20279934" y="10802544"/>
              <a:ext cx="4930023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2" name="Gerade Verbindung 101"/>
            <p:cNvCxnSpPr/>
            <p:nvPr/>
          </p:nvCxnSpPr>
          <p:spPr>
            <a:xfrm>
              <a:off x="20189634" y="10808909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1"/>
          <p:cNvGrpSpPr/>
          <p:nvPr/>
        </p:nvGrpSpPr>
        <p:grpSpPr>
          <a:xfrm>
            <a:off x="20810538" y="9480756"/>
            <a:ext cx="4593071" cy="864267"/>
            <a:chOff x="20810538" y="9480756"/>
            <a:chExt cx="4593071" cy="864267"/>
          </a:xfrm>
        </p:grpSpPr>
        <p:cxnSp>
          <p:nvCxnSpPr>
            <p:cNvPr id="104" name="Gerade Verbindung 103"/>
            <p:cNvCxnSpPr/>
            <p:nvPr/>
          </p:nvCxnSpPr>
          <p:spPr>
            <a:xfrm>
              <a:off x="20810538" y="9480756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hteck 48"/>
            <p:cNvSpPr>
              <a:spLocks/>
            </p:cNvSpPr>
            <p:nvPr/>
          </p:nvSpPr>
          <p:spPr>
            <a:xfrm>
              <a:off x="20858665" y="9480756"/>
              <a:ext cx="4544944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V5"/>
          <p:cNvGrpSpPr/>
          <p:nvPr/>
        </p:nvGrpSpPr>
        <p:grpSpPr>
          <a:xfrm>
            <a:off x="21447941" y="15122544"/>
            <a:ext cx="1311240" cy="864886"/>
            <a:chOff x="21447941" y="15122544"/>
            <a:chExt cx="1311240" cy="864886"/>
          </a:xfrm>
        </p:grpSpPr>
        <p:sp>
          <p:nvSpPr>
            <p:cNvPr id="77" name="Rechteck 76"/>
            <p:cNvSpPr>
              <a:spLocks/>
            </p:cNvSpPr>
            <p:nvPr/>
          </p:nvSpPr>
          <p:spPr>
            <a:xfrm>
              <a:off x="21535181" y="15122544"/>
              <a:ext cx="1224000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5" name="Gerade Verbindung 104"/>
            <p:cNvCxnSpPr/>
            <p:nvPr/>
          </p:nvCxnSpPr>
          <p:spPr>
            <a:xfrm>
              <a:off x="21447941" y="15123430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V4"/>
          <p:cNvGrpSpPr/>
          <p:nvPr/>
        </p:nvGrpSpPr>
        <p:grpSpPr>
          <a:xfrm>
            <a:off x="23775765" y="13682544"/>
            <a:ext cx="1814834" cy="871722"/>
            <a:chOff x="23775765" y="13682544"/>
            <a:chExt cx="1814834" cy="871722"/>
          </a:xfrm>
        </p:grpSpPr>
        <p:sp>
          <p:nvSpPr>
            <p:cNvPr id="76" name="Rechteck 75"/>
            <p:cNvSpPr>
              <a:spLocks/>
            </p:cNvSpPr>
            <p:nvPr/>
          </p:nvSpPr>
          <p:spPr>
            <a:xfrm>
              <a:off x="23862872" y="13682544"/>
              <a:ext cx="1727727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6" name="Gerade Verbindung 105"/>
            <p:cNvCxnSpPr/>
            <p:nvPr/>
          </p:nvCxnSpPr>
          <p:spPr>
            <a:xfrm>
              <a:off x="23775765" y="13690266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V3"/>
          <p:cNvGrpSpPr/>
          <p:nvPr/>
        </p:nvGrpSpPr>
        <p:grpSpPr>
          <a:xfrm>
            <a:off x="23585398" y="12242544"/>
            <a:ext cx="3556083" cy="864267"/>
            <a:chOff x="23585398" y="12242544"/>
            <a:chExt cx="3556083" cy="864267"/>
          </a:xfrm>
        </p:grpSpPr>
        <p:sp>
          <p:nvSpPr>
            <p:cNvPr id="75" name="Rechteck 74"/>
            <p:cNvSpPr>
              <a:spLocks/>
            </p:cNvSpPr>
            <p:nvPr/>
          </p:nvSpPr>
          <p:spPr>
            <a:xfrm>
              <a:off x="23686027" y="12242544"/>
              <a:ext cx="3455454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7" name="Gerade Verbindung 106"/>
            <p:cNvCxnSpPr/>
            <p:nvPr/>
          </p:nvCxnSpPr>
          <p:spPr>
            <a:xfrm>
              <a:off x="23585398" y="12242811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V2"/>
          <p:cNvGrpSpPr/>
          <p:nvPr/>
        </p:nvGrpSpPr>
        <p:grpSpPr>
          <a:xfrm>
            <a:off x="25209957" y="10801415"/>
            <a:ext cx="3555515" cy="865396"/>
            <a:chOff x="25209957" y="10801415"/>
            <a:chExt cx="3555515" cy="865396"/>
          </a:xfrm>
        </p:grpSpPr>
        <p:sp>
          <p:nvSpPr>
            <p:cNvPr id="74" name="Rechteck 73"/>
            <p:cNvSpPr>
              <a:spLocks/>
            </p:cNvSpPr>
            <p:nvPr/>
          </p:nvSpPr>
          <p:spPr>
            <a:xfrm>
              <a:off x="25310018" y="10802544"/>
              <a:ext cx="3455454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8" name="Gerade Verbindung 107"/>
            <p:cNvCxnSpPr/>
            <p:nvPr/>
          </p:nvCxnSpPr>
          <p:spPr>
            <a:xfrm>
              <a:off x="25209957" y="10801415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V1"/>
          <p:cNvGrpSpPr/>
          <p:nvPr/>
        </p:nvGrpSpPr>
        <p:grpSpPr>
          <a:xfrm>
            <a:off x="25416533" y="9480756"/>
            <a:ext cx="4046158" cy="864267"/>
            <a:chOff x="25416533" y="9480756"/>
            <a:chExt cx="4046158" cy="864267"/>
          </a:xfrm>
        </p:grpSpPr>
        <p:sp>
          <p:nvSpPr>
            <p:cNvPr id="73" name="Rechteck 72"/>
            <p:cNvSpPr>
              <a:spLocks/>
            </p:cNvSpPr>
            <p:nvPr/>
          </p:nvSpPr>
          <p:spPr>
            <a:xfrm>
              <a:off x="25503181" y="9480756"/>
              <a:ext cx="3959510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9" name="Gerade Verbindung 108"/>
            <p:cNvCxnSpPr/>
            <p:nvPr/>
          </p:nvCxnSpPr>
          <p:spPr>
            <a:xfrm>
              <a:off x="25416533" y="9480756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W5"/>
          <p:cNvGrpSpPr/>
          <p:nvPr/>
        </p:nvGrpSpPr>
        <p:grpSpPr>
          <a:xfrm>
            <a:off x="22754877" y="14954688"/>
            <a:ext cx="6433844" cy="1199712"/>
            <a:chOff x="24097268" y="4997587"/>
            <a:chExt cx="5065521" cy="864267"/>
          </a:xfrm>
        </p:grpSpPr>
        <p:sp>
          <p:nvSpPr>
            <p:cNvPr id="95" name="Rechteck 94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96" name="Gerade Verbindung 95"/>
            <p:cNvCxnSpPr/>
            <p:nvPr/>
          </p:nvCxnSpPr>
          <p:spPr>
            <a:xfrm>
              <a:off x="24097268" y="5118510"/>
              <a:ext cx="0" cy="622614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W4"/>
          <p:cNvGrpSpPr/>
          <p:nvPr/>
        </p:nvGrpSpPr>
        <p:grpSpPr>
          <a:xfrm>
            <a:off x="25590601" y="13523022"/>
            <a:ext cx="6434817" cy="1183578"/>
            <a:chOff x="24096502" y="4997587"/>
            <a:chExt cx="5066287" cy="864267"/>
          </a:xfrm>
        </p:grpSpPr>
        <p:sp>
          <p:nvSpPr>
            <p:cNvPr id="92" name="Rechteck 91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93" name="Gerade Verbindung 92"/>
            <p:cNvCxnSpPr/>
            <p:nvPr/>
          </p:nvCxnSpPr>
          <p:spPr>
            <a:xfrm>
              <a:off x="24096502" y="5110594"/>
              <a:ext cx="0" cy="636543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W3"/>
          <p:cNvGrpSpPr/>
          <p:nvPr/>
        </p:nvGrpSpPr>
        <p:grpSpPr>
          <a:xfrm>
            <a:off x="27145818" y="12077586"/>
            <a:ext cx="6433846" cy="1193912"/>
            <a:chOff x="24097268" y="4997584"/>
            <a:chExt cx="5065523" cy="864267"/>
          </a:xfrm>
        </p:grpSpPr>
        <p:sp>
          <p:nvSpPr>
            <p:cNvPr id="89" name="Rechteck 88"/>
            <p:cNvSpPr>
              <a:spLocks/>
            </p:cNvSpPr>
            <p:nvPr/>
          </p:nvSpPr>
          <p:spPr>
            <a:xfrm>
              <a:off x="24123031" y="4997584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90" name="Gerade Verbindung 89"/>
            <p:cNvCxnSpPr/>
            <p:nvPr/>
          </p:nvCxnSpPr>
          <p:spPr>
            <a:xfrm>
              <a:off x="24097268" y="5117190"/>
              <a:ext cx="0" cy="625446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W2"/>
          <p:cNvGrpSpPr/>
          <p:nvPr/>
        </p:nvGrpSpPr>
        <p:grpSpPr>
          <a:xfrm>
            <a:off x="28765472" y="10729833"/>
            <a:ext cx="6433369" cy="1009730"/>
            <a:chOff x="24097642" y="4997587"/>
            <a:chExt cx="5065147" cy="864267"/>
          </a:xfrm>
        </p:grpSpPr>
        <p:sp>
          <p:nvSpPr>
            <p:cNvPr id="86" name="Rechteck 85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87" name="Gerade Verbindung 86"/>
            <p:cNvCxnSpPr/>
            <p:nvPr/>
          </p:nvCxnSpPr>
          <p:spPr>
            <a:xfrm>
              <a:off x="24097642" y="5058857"/>
              <a:ext cx="0" cy="745945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W1"/>
          <p:cNvGrpSpPr/>
          <p:nvPr/>
        </p:nvGrpSpPr>
        <p:grpSpPr>
          <a:xfrm>
            <a:off x="29456178" y="9310834"/>
            <a:ext cx="6436858" cy="1203844"/>
            <a:chOff x="24094895" y="4997587"/>
            <a:chExt cx="5067894" cy="864267"/>
          </a:xfrm>
        </p:grpSpPr>
        <p:sp>
          <p:nvSpPr>
            <p:cNvPr id="79" name="Rechteck 78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80" name="Gerade Verbindung 79"/>
            <p:cNvCxnSpPr/>
            <p:nvPr/>
          </p:nvCxnSpPr>
          <p:spPr>
            <a:xfrm>
              <a:off x="24094895" y="5116158"/>
              <a:ext cx="0" cy="62389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A"/>
          <p:cNvSpPr txBox="1"/>
          <p:nvPr/>
        </p:nvSpPr>
        <p:spPr>
          <a:xfrm>
            <a:off x="15841188" y="7121823"/>
            <a:ext cx="5039760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A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2" name="B"/>
          <p:cNvSpPr txBox="1"/>
          <p:nvPr/>
        </p:nvSpPr>
        <p:spPr>
          <a:xfrm>
            <a:off x="20880948" y="7121823"/>
            <a:ext cx="5039760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B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3" name="C"/>
          <p:cNvSpPr txBox="1"/>
          <p:nvPr/>
        </p:nvSpPr>
        <p:spPr>
          <a:xfrm>
            <a:off x="25924029" y="7121823"/>
            <a:ext cx="5039760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C</a:t>
            </a:r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118" name="Gruppieren 117"/>
          <p:cNvGrpSpPr/>
          <p:nvPr/>
        </p:nvGrpSpPr>
        <p:grpSpPr>
          <a:xfrm>
            <a:off x="30964710" y="7078281"/>
            <a:ext cx="5039760" cy="1846712"/>
            <a:chOff x="27317173" y="9475200"/>
            <a:chExt cx="5039760" cy="1846712"/>
          </a:xfrm>
        </p:grpSpPr>
        <p:sp>
          <p:nvSpPr>
            <p:cNvPr id="115" name="Textfeld 114"/>
            <p:cNvSpPr txBox="1"/>
            <p:nvPr/>
          </p:nvSpPr>
          <p:spPr>
            <a:xfrm>
              <a:off x="27317173" y="9475200"/>
              <a:ext cx="5039760" cy="1846712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endParaRPr lang="en-US" sz="9600" dirty="0">
                <a:solidFill>
                  <a:prstClr val="white"/>
                </a:solidFill>
              </a:endParaRPr>
            </a:p>
          </p:txBody>
        </p:sp>
        <p:cxnSp>
          <p:nvCxnSpPr>
            <p:cNvPr id="40" name="Gerade Verbindung 39"/>
            <p:cNvCxnSpPr/>
            <p:nvPr/>
          </p:nvCxnSpPr>
          <p:spPr>
            <a:xfrm>
              <a:off x="27317283" y="9518742"/>
              <a:ext cx="0" cy="1724080"/>
            </a:xfrm>
            <a:prstGeom prst="line">
              <a:avLst/>
            </a:prstGeom>
            <a:ln w="508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/>
        </p:nvGrpSpPr>
        <p:grpSpPr>
          <a:xfrm>
            <a:off x="15481923" y="5174945"/>
            <a:ext cx="5262197" cy="1044359"/>
            <a:chOff x="14167561" y="4997587"/>
            <a:chExt cx="4989375" cy="1044359"/>
          </a:xfrm>
        </p:grpSpPr>
        <p:sp>
          <p:nvSpPr>
            <p:cNvPr id="9" name="Rechteck 8"/>
            <p:cNvSpPr>
              <a:spLocks/>
            </p:cNvSpPr>
            <p:nvPr/>
          </p:nvSpPr>
          <p:spPr>
            <a:xfrm>
              <a:off x="1426029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20" name="Gerade Verbindung 119"/>
            <p:cNvCxnSpPr/>
            <p:nvPr/>
          </p:nvCxnSpPr>
          <p:spPr>
            <a:xfrm>
              <a:off x="14167561" y="4997587"/>
              <a:ext cx="0" cy="10296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20580181" y="5171786"/>
            <a:ext cx="5044112" cy="1048936"/>
            <a:chOff x="19046465" y="4997603"/>
            <a:chExt cx="4990651" cy="1044343"/>
          </a:xfrm>
        </p:grpSpPr>
        <p:sp>
          <p:nvSpPr>
            <p:cNvPr id="8" name="Rechteck 7"/>
            <p:cNvSpPr>
              <a:spLocks/>
            </p:cNvSpPr>
            <p:nvPr/>
          </p:nvSpPr>
          <p:spPr>
            <a:xfrm>
              <a:off x="1914047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17" name="Gerade Verbindung 116"/>
            <p:cNvCxnSpPr/>
            <p:nvPr/>
          </p:nvCxnSpPr>
          <p:spPr>
            <a:xfrm>
              <a:off x="19046465" y="5007071"/>
              <a:ext cx="0" cy="1025092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/>
          <p:cNvGrpSpPr/>
          <p:nvPr/>
        </p:nvGrpSpPr>
        <p:grpSpPr>
          <a:xfrm>
            <a:off x="25614768" y="4962544"/>
            <a:ext cx="5074015" cy="1453192"/>
            <a:chOff x="24088774" y="4997587"/>
            <a:chExt cx="5074015" cy="864267"/>
          </a:xfrm>
          <a:solidFill>
            <a:schemeClr val="tx1"/>
          </a:solidFill>
        </p:grpSpPr>
        <p:sp>
          <p:nvSpPr>
            <p:cNvPr id="11" name="Rechteck 10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24088774" y="5120143"/>
              <a:ext cx="0" cy="624888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hteck 96" hidden="1"/>
          <p:cNvSpPr/>
          <p:nvPr/>
        </p:nvSpPr>
        <p:spPr>
          <a:xfrm>
            <a:off x="10500659" y="3972981"/>
            <a:ext cx="15123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prstClr val="white"/>
                </a:solidFill>
              </a:rPr>
              <a:t>      </a:t>
            </a:r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a</a:t>
            </a:r>
            <a:r>
              <a:rPr lang="en-GB" i="1" dirty="0" smtClean="0">
                <a:solidFill>
                  <a:prstClr val="white"/>
                </a:solidFill>
              </a:rPr>
              <a:t> A        +        </a:t>
            </a:r>
            <a:r>
              <a:rPr lang="en-GB" i="1" dirty="0" err="1">
                <a:solidFill>
                  <a:prstClr val="white"/>
                </a:solidFill>
              </a:rPr>
              <a:t>w</a:t>
            </a:r>
            <a:r>
              <a:rPr lang="en-GB" i="1" baseline="-25000" dirty="0" err="1">
                <a:solidFill>
                  <a:prstClr val="white"/>
                </a:solidFill>
              </a:rPr>
              <a:t>b</a:t>
            </a:r>
            <a:r>
              <a:rPr lang="en-GB" i="1" dirty="0">
                <a:solidFill>
                  <a:prstClr val="white"/>
                </a:solidFill>
              </a:rPr>
              <a:t> B </a:t>
            </a:r>
            <a:r>
              <a:rPr lang="en-GB" i="1" dirty="0" smtClean="0">
                <a:solidFill>
                  <a:prstClr val="white"/>
                </a:solidFill>
              </a:rPr>
              <a:t>      +       </a:t>
            </a:r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c</a:t>
            </a:r>
            <a:r>
              <a:rPr lang="en-GB" i="1" dirty="0" smtClean="0">
                <a:solidFill>
                  <a:prstClr val="white"/>
                </a:solidFill>
              </a:rPr>
              <a:t> </a:t>
            </a:r>
            <a:r>
              <a:rPr lang="en-GB" i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98" name="Titel 1"/>
          <p:cNvSpPr txBox="1">
            <a:spLocks/>
          </p:cNvSpPr>
          <p:nvPr/>
        </p:nvSpPr>
        <p:spPr>
          <a:xfrm>
            <a:off x="24688185" y="1013886"/>
            <a:ext cx="14634330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pPr algn="l"/>
            <a:r>
              <a:rPr lang="en-GB" sz="8800" dirty="0" smtClean="0">
                <a:solidFill>
                  <a:prstClr val="white"/>
                </a:solidFill>
              </a:rPr>
              <a:t>(as Stacked Bar)</a:t>
            </a:r>
            <a:endParaRPr lang="en-GB" sz="8800" dirty="0">
              <a:solidFill>
                <a:prstClr val="white"/>
              </a:solidFill>
            </a:endParaRPr>
          </a:p>
        </p:txBody>
      </p:sp>
      <p:grpSp>
        <p:nvGrpSpPr>
          <p:cNvPr id="33" name="Gruppieren 32" hidden="1"/>
          <p:cNvGrpSpPr/>
          <p:nvPr/>
        </p:nvGrpSpPr>
        <p:grpSpPr>
          <a:xfrm>
            <a:off x="10519709" y="3878030"/>
            <a:ext cx="15123632" cy="1302296"/>
            <a:chOff x="10519709" y="3878030"/>
            <a:chExt cx="15123632" cy="1302296"/>
          </a:xfrm>
        </p:grpSpPr>
        <p:sp>
          <p:nvSpPr>
            <p:cNvPr id="103" name="Rechteck 102"/>
            <p:cNvSpPr/>
            <p:nvPr/>
          </p:nvSpPr>
          <p:spPr>
            <a:xfrm>
              <a:off x="10519709" y="3972981"/>
              <a:ext cx="8954261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smtClean="0">
                  <a:solidFill>
                    <a:prstClr val="white"/>
                  </a:solidFill>
                </a:rPr>
                <a:t>      </a:t>
              </a:r>
              <a:r>
                <a:rPr lang="en-GB" i="1" dirty="0" err="1" smtClean="0">
                  <a:solidFill>
                    <a:prstClr val="white"/>
                  </a:solidFill>
                </a:rPr>
                <a:t>w</a:t>
              </a:r>
              <a:r>
                <a:rPr lang="en-GB" i="1" baseline="-25000" dirty="0" err="1" smtClean="0">
                  <a:solidFill>
                    <a:prstClr val="white"/>
                  </a:solidFill>
                </a:rPr>
                <a:t>a</a:t>
              </a:r>
              <a:r>
                <a:rPr lang="en-GB" i="1" dirty="0" smtClean="0">
                  <a:solidFill>
                    <a:prstClr val="white"/>
                  </a:solidFill>
                </a:rPr>
                <a:t> A</a:t>
              </a:r>
              <a:endParaRPr lang="en-GB" i="1" dirty="0">
                <a:solidFill>
                  <a:prstClr val="white"/>
                </a:solidFill>
              </a:endParaRPr>
            </a:p>
          </p:txBody>
        </p:sp>
        <p:sp>
          <p:nvSpPr>
            <p:cNvPr id="110" name="Rechteck 109"/>
            <p:cNvSpPr/>
            <p:nvPr/>
          </p:nvSpPr>
          <p:spPr>
            <a:xfrm>
              <a:off x="18928498" y="3979997"/>
              <a:ext cx="1153774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smtClean="0">
                  <a:solidFill>
                    <a:prstClr val="white"/>
                  </a:solidFill>
                </a:rPr>
                <a:t>+</a:t>
              </a:r>
              <a:endParaRPr lang="en-GB" i="1" dirty="0">
                <a:solidFill>
                  <a:prstClr val="white"/>
                </a:solidFill>
              </a:endParaRPr>
            </a:p>
          </p:txBody>
        </p:sp>
        <p:sp>
          <p:nvSpPr>
            <p:cNvPr id="114" name="Rechteck 113"/>
            <p:cNvSpPr/>
            <p:nvPr/>
          </p:nvSpPr>
          <p:spPr>
            <a:xfrm>
              <a:off x="21454358" y="3979997"/>
              <a:ext cx="1153774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smtClean="0">
                  <a:solidFill>
                    <a:prstClr val="white"/>
                  </a:solidFill>
                </a:rPr>
                <a:t>+</a:t>
              </a:r>
              <a:endParaRPr lang="en-GB" i="1" dirty="0">
                <a:solidFill>
                  <a:prstClr val="white"/>
                </a:solidFill>
              </a:endParaRPr>
            </a:p>
          </p:txBody>
        </p:sp>
        <p:sp>
          <p:nvSpPr>
            <p:cNvPr id="116" name="Rechteck 115"/>
            <p:cNvSpPr/>
            <p:nvPr/>
          </p:nvSpPr>
          <p:spPr>
            <a:xfrm>
              <a:off x="19493020" y="3878030"/>
              <a:ext cx="2633246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err="1" smtClean="0">
                  <a:solidFill>
                    <a:prstClr val="white"/>
                  </a:solidFill>
                </a:rPr>
                <a:t>w</a:t>
              </a:r>
              <a:r>
                <a:rPr lang="en-GB" i="1" baseline="-25000" dirty="0" err="1" smtClean="0">
                  <a:solidFill>
                    <a:prstClr val="white"/>
                  </a:solidFill>
                </a:rPr>
                <a:t>b</a:t>
              </a:r>
              <a:r>
                <a:rPr lang="en-GB" i="1" dirty="0" smtClean="0">
                  <a:solidFill>
                    <a:prstClr val="white"/>
                  </a:solidFill>
                </a:rPr>
                <a:t> B</a:t>
              </a:r>
              <a:endParaRPr lang="en-GB" i="1" dirty="0">
                <a:solidFill>
                  <a:prstClr val="white"/>
                </a:solidFill>
              </a:endParaRPr>
            </a:p>
          </p:txBody>
        </p:sp>
        <p:sp>
          <p:nvSpPr>
            <p:cNvPr id="119" name="Rechteck 118"/>
            <p:cNvSpPr/>
            <p:nvPr/>
          </p:nvSpPr>
          <p:spPr>
            <a:xfrm>
              <a:off x="22101534" y="3970771"/>
              <a:ext cx="3541807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err="1" smtClean="0">
                  <a:solidFill>
                    <a:prstClr val="white"/>
                  </a:solidFill>
                </a:rPr>
                <a:t>w</a:t>
              </a:r>
              <a:r>
                <a:rPr lang="en-GB" i="1" baseline="-25000" dirty="0" err="1" smtClean="0">
                  <a:solidFill>
                    <a:prstClr val="white"/>
                  </a:solidFill>
                </a:rPr>
                <a:t>c</a:t>
              </a:r>
              <a:r>
                <a:rPr lang="en-GB" i="1" dirty="0" smtClean="0">
                  <a:solidFill>
                    <a:prstClr val="white"/>
                  </a:solidFill>
                </a:rPr>
                <a:t> C</a:t>
              </a:r>
              <a:endParaRPr lang="en-GB" i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21" name="Rechteck 120"/>
          <p:cNvSpPr/>
          <p:nvPr/>
        </p:nvSpPr>
        <p:spPr>
          <a:xfrm>
            <a:off x="10991849" y="3972981"/>
            <a:ext cx="3364649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a</a:t>
            </a:r>
            <a:r>
              <a:rPr lang="en-GB" i="1" dirty="0" smtClean="0">
                <a:solidFill>
                  <a:prstClr val="white"/>
                </a:solidFill>
              </a:rPr>
              <a:t> A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122" name="Rechteck 121"/>
          <p:cNvSpPr/>
          <p:nvPr/>
        </p:nvSpPr>
        <p:spPr>
          <a:xfrm>
            <a:off x="14832748" y="3979997"/>
            <a:ext cx="1153774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smtClean="0">
                <a:solidFill>
                  <a:prstClr val="white"/>
                </a:solidFill>
              </a:rPr>
              <a:t>+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123" name="Rechteck 122"/>
          <p:cNvSpPr/>
          <p:nvPr/>
        </p:nvSpPr>
        <p:spPr>
          <a:xfrm>
            <a:off x="20063708" y="3979997"/>
            <a:ext cx="1153774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smtClean="0">
                <a:solidFill>
                  <a:prstClr val="white"/>
                </a:solidFill>
              </a:rPr>
              <a:t>+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124" name="Rechteck 123"/>
          <p:cNvSpPr/>
          <p:nvPr/>
        </p:nvSpPr>
        <p:spPr>
          <a:xfrm>
            <a:off x="16806970" y="3973280"/>
            <a:ext cx="2633246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b</a:t>
            </a:r>
            <a:r>
              <a:rPr lang="en-GB" i="1" dirty="0" smtClean="0">
                <a:solidFill>
                  <a:prstClr val="white"/>
                </a:solidFill>
              </a:rPr>
              <a:t> B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125" name="Rechteck 124"/>
          <p:cNvSpPr/>
          <p:nvPr/>
        </p:nvSpPr>
        <p:spPr>
          <a:xfrm>
            <a:off x="21339534" y="3970771"/>
            <a:ext cx="3541807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c</a:t>
            </a:r>
            <a:r>
              <a:rPr lang="en-GB" i="1" dirty="0" smtClean="0">
                <a:solidFill>
                  <a:prstClr val="white"/>
                </a:solidFill>
              </a:rPr>
              <a:t> C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7 -1.23457E-7 L 0.10734 -1.23457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9.72222E-7 -1.23457E-7 L 0.04032 -1.23457E-7 " pathEditMode="relative" rAng="0" ptsTypes="AA">
                                      <p:cBhvr>
                                        <p:cTn id="8" dur="4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4279E-7 -7.92965E-7 L 0.08037 0.0013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" y="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573E-6 6.6029E-7 L 0.11257 0.0009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9" y="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3313E-7 6.6029E-7 L 0.03927 0.0007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309E-6 -7.92965E-7 L 0.07347 -7.92965E-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7934E-6 3.48041E-6 L 0.02062 3.48041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7 -1.23457E-7 L 0.10734 -1.23457E-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-1.23457E-7 L 0.04032 -1.23457E-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1.23457E-7 L 0.05321 0.0001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" y="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7 L 0.07291 -1.23457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3056E-6 -1.23457E-7 L 0.02166 -1.23457E-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944E-6 -4.31932E-6 L 0.1046 -4.31932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056E-6 1.51562E-6 L 0.09305 1.51562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01E-6 L 0.06645 -1.801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-3.64057E-6 L 0.08581 -3.64057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0014E-7 -3.55473E-6 L 0.10537 -3.55473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1932E-6 L 0.04718 -4.31932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01E-6 2.82431E-6 L 0.00928 2.82431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724E-6 -4.22291E-6 L -0.00321 -4.22291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54018E-7 8.08392E-7 L 0.02604 8.08392E-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425E-6 -1.801E-6 L -0.00734 -1.801E-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896E-6 -1.801E-6 L -0.03771 -0.00038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8603E-7 -7.38855E-7 L 0.02899 -7.38855E-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03E-6 3.51072E-6 L 0.01462 3.51072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3.04281E-6 L 0.10537 3.04281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3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3.04281E-6 L 0.09416 3.04281E-6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2" grpId="0" animBg="1"/>
      <p:bldP spid="111" grpId="0"/>
      <p:bldP spid="112" grpId="0"/>
      <p:bldP spid="113" grpId="0"/>
      <p:bldP spid="121" grpId="0"/>
      <p:bldP spid="122" grpId="0"/>
      <p:bldP spid="123" grpId="0"/>
      <p:bldP spid="124" grpId="0"/>
      <p:bldP spid="1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Serial Combiner</a:t>
            </a:r>
            <a:endParaRPr lang="en-GB" dirty="0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10500659" y="5174945"/>
            <a:ext cx="15123634" cy="1044343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641186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>
                <a:solidFill>
                  <a:prstClr val="white"/>
                </a:solidFill>
              </a:rPr>
              <a:t>University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641186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Harvard, </a:t>
            </a:r>
            <a:r>
              <a:rPr lang="en-GB" sz="8800" dirty="0">
                <a:solidFill>
                  <a:prstClr val="white"/>
                </a:solidFill>
              </a:rPr>
              <a:t>USA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641186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prstClr val="white"/>
                </a:solidFill>
              </a:rPr>
              <a:t>MIT, </a:t>
            </a:r>
            <a:r>
              <a:rPr lang="en-GB" sz="8800" dirty="0">
                <a:solidFill>
                  <a:prstClr val="white"/>
                </a:solidFill>
              </a:rPr>
              <a:t>USA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403135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Rank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403135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2.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03135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5.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403135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4.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403135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3.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03135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prstClr val="white"/>
                </a:solidFill>
              </a:rPr>
              <a:t>1.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5842109" y="7121823"/>
            <a:ext cx="9367848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3" name="Rechteck 42"/>
          <p:cNvSpPr>
            <a:spLocks/>
          </p:cNvSpPr>
          <p:nvPr/>
        </p:nvSpPr>
        <p:spPr>
          <a:xfrm>
            <a:off x="15912521" y="9480756"/>
            <a:ext cx="9297436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44" name="Rechteck 43"/>
          <p:cNvSpPr>
            <a:spLocks/>
          </p:cNvSpPr>
          <p:nvPr/>
        </p:nvSpPr>
        <p:spPr>
          <a:xfrm>
            <a:off x="15912520" y="10802544"/>
            <a:ext cx="8115692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4807105" y="7121823"/>
            <a:ext cx="2592287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27399392" y="7121823"/>
            <a:ext cx="3565319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3" name="G2"/>
          <p:cNvGrpSpPr/>
          <p:nvPr/>
        </p:nvGrpSpPr>
        <p:grpSpPr>
          <a:xfrm>
            <a:off x="23582969" y="10802544"/>
            <a:ext cx="5020323" cy="870365"/>
            <a:chOff x="20189634" y="10802544"/>
            <a:chExt cx="5020323" cy="870365"/>
          </a:xfrm>
        </p:grpSpPr>
        <p:sp>
          <p:nvSpPr>
            <p:cNvPr id="50" name="Rechteck 49"/>
            <p:cNvSpPr>
              <a:spLocks/>
            </p:cNvSpPr>
            <p:nvPr/>
          </p:nvSpPr>
          <p:spPr>
            <a:xfrm>
              <a:off x="20279934" y="10802544"/>
              <a:ext cx="4930023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2" name="Gerade Verbindung 101"/>
            <p:cNvCxnSpPr/>
            <p:nvPr/>
          </p:nvCxnSpPr>
          <p:spPr>
            <a:xfrm>
              <a:off x="20189634" y="10808909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1"/>
          <p:cNvGrpSpPr/>
          <p:nvPr/>
        </p:nvGrpSpPr>
        <p:grpSpPr>
          <a:xfrm>
            <a:off x="24642526" y="9480756"/>
            <a:ext cx="4593071" cy="864267"/>
            <a:chOff x="20810538" y="9480756"/>
            <a:chExt cx="4593071" cy="864267"/>
          </a:xfrm>
        </p:grpSpPr>
        <p:cxnSp>
          <p:nvCxnSpPr>
            <p:cNvPr id="104" name="Gerade Verbindung 103"/>
            <p:cNvCxnSpPr/>
            <p:nvPr/>
          </p:nvCxnSpPr>
          <p:spPr>
            <a:xfrm>
              <a:off x="20810538" y="9480756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hteck 48"/>
            <p:cNvSpPr>
              <a:spLocks/>
            </p:cNvSpPr>
            <p:nvPr/>
          </p:nvSpPr>
          <p:spPr>
            <a:xfrm>
              <a:off x="20858665" y="9480756"/>
              <a:ext cx="4544944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V2"/>
          <p:cNvGrpSpPr/>
          <p:nvPr/>
        </p:nvGrpSpPr>
        <p:grpSpPr>
          <a:xfrm>
            <a:off x="26175257" y="10801415"/>
            <a:ext cx="3555515" cy="865396"/>
            <a:chOff x="25209957" y="10801415"/>
            <a:chExt cx="3555515" cy="865396"/>
          </a:xfrm>
        </p:grpSpPr>
        <p:sp>
          <p:nvSpPr>
            <p:cNvPr id="74" name="Rechteck 73"/>
            <p:cNvSpPr>
              <a:spLocks/>
            </p:cNvSpPr>
            <p:nvPr/>
          </p:nvSpPr>
          <p:spPr>
            <a:xfrm>
              <a:off x="25310018" y="10802544"/>
              <a:ext cx="3455454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8" name="Gerade Verbindung 107"/>
            <p:cNvCxnSpPr/>
            <p:nvPr/>
          </p:nvCxnSpPr>
          <p:spPr>
            <a:xfrm>
              <a:off x="25209957" y="10801415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V1"/>
          <p:cNvGrpSpPr/>
          <p:nvPr/>
        </p:nvGrpSpPr>
        <p:grpSpPr>
          <a:xfrm>
            <a:off x="27169659" y="9480756"/>
            <a:ext cx="4046158" cy="864267"/>
            <a:chOff x="25416533" y="9480756"/>
            <a:chExt cx="4046158" cy="864267"/>
          </a:xfrm>
        </p:grpSpPr>
        <p:sp>
          <p:nvSpPr>
            <p:cNvPr id="73" name="Rechteck 72"/>
            <p:cNvSpPr>
              <a:spLocks/>
            </p:cNvSpPr>
            <p:nvPr/>
          </p:nvSpPr>
          <p:spPr>
            <a:xfrm>
              <a:off x="25503181" y="9480756"/>
              <a:ext cx="3959510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09" name="Gerade Verbindung 108"/>
            <p:cNvCxnSpPr/>
            <p:nvPr/>
          </p:nvCxnSpPr>
          <p:spPr>
            <a:xfrm>
              <a:off x="25416533" y="9480756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/>
          <p:cNvGrpSpPr/>
          <p:nvPr/>
        </p:nvGrpSpPr>
        <p:grpSpPr>
          <a:xfrm>
            <a:off x="8641186" y="14834678"/>
            <a:ext cx="24003919" cy="1446550"/>
            <a:chOff x="8641186" y="14834678"/>
            <a:chExt cx="24003919" cy="1446550"/>
          </a:xfrm>
        </p:grpSpPr>
        <p:sp>
          <p:nvSpPr>
            <p:cNvPr id="22" name="Textfeld 21"/>
            <p:cNvSpPr txBox="1"/>
            <p:nvPr/>
          </p:nvSpPr>
          <p:spPr>
            <a:xfrm>
              <a:off x="8641186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Oxford, </a:t>
              </a:r>
              <a:r>
                <a:rPr lang="en-US" sz="8800" dirty="0" smtClean="0">
                  <a:solidFill>
                    <a:prstClr val="white"/>
                  </a:solidFill>
                </a:rPr>
                <a:t>UK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eck 46"/>
            <p:cNvSpPr>
              <a:spLocks/>
            </p:cNvSpPr>
            <p:nvPr/>
          </p:nvSpPr>
          <p:spPr>
            <a:xfrm>
              <a:off x="15912520" y="15122544"/>
              <a:ext cx="9429179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grpSp>
          <p:nvGrpSpPr>
            <p:cNvPr id="14" name="G5"/>
            <p:cNvGrpSpPr/>
            <p:nvPr/>
          </p:nvGrpSpPr>
          <p:grpSpPr>
            <a:xfrm>
              <a:off x="24735097" y="15123430"/>
              <a:ext cx="556730" cy="864886"/>
              <a:chOff x="24735097" y="15123430"/>
              <a:chExt cx="556730" cy="864886"/>
            </a:xfrm>
          </p:grpSpPr>
          <p:sp>
            <p:nvSpPr>
              <p:cNvPr id="53" name="Rechteck 52"/>
              <p:cNvSpPr>
                <a:spLocks/>
              </p:cNvSpPr>
              <p:nvPr/>
            </p:nvSpPr>
            <p:spPr>
              <a:xfrm>
                <a:off x="24832408" y="15123430"/>
                <a:ext cx="45941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9" name="Gerade Verbindung 98"/>
              <p:cNvCxnSpPr/>
              <p:nvPr/>
            </p:nvCxnSpPr>
            <p:spPr>
              <a:xfrm>
                <a:off x="24735097" y="15124316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V5"/>
            <p:cNvGrpSpPr/>
            <p:nvPr/>
          </p:nvGrpSpPr>
          <p:grpSpPr>
            <a:xfrm>
              <a:off x="25296065" y="15122544"/>
              <a:ext cx="1311240" cy="864886"/>
              <a:chOff x="25296065" y="15122544"/>
              <a:chExt cx="1311240" cy="864886"/>
            </a:xfrm>
          </p:grpSpPr>
          <p:sp>
            <p:nvSpPr>
              <p:cNvPr id="77" name="Rechteck 76"/>
              <p:cNvSpPr>
                <a:spLocks/>
              </p:cNvSpPr>
              <p:nvPr/>
            </p:nvSpPr>
            <p:spPr>
              <a:xfrm>
                <a:off x="25383305" y="15122544"/>
                <a:ext cx="1224000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5" name="Gerade Verbindung 104"/>
              <p:cNvCxnSpPr/>
              <p:nvPr/>
            </p:nvCxnSpPr>
            <p:spPr>
              <a:xfrm>
                <a:off x="25296065" y="15123430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W5"/>
            <p:cNvGrpSpPr/>
            <p:nvPr/>
          </p:nvGrpSpPr>
          <p:grpSpPr>
            <a:xfrm>
              <a:off x="26211261" y="15018191"/>
              <a:ext cx="6433844" cy="1072712"/>
              <a:chOff x="26818580" y="4893199"/>
              <a:chExt cx="5065521" cy="1073043"/>
            </a:xfrm>
          </p:grpSpPr>
          <p:sp>
            <p:nvSpPr>
              <p:cNvPr id="95" name="Rechteck 94"/>
              <p:cNvSpPr>
                <a:spLocks/>
              </p:cNvSpPr>
              <p:nvPr/>
            </p:nvSpPr>
            <p:spPr>
              <a:xfrm>
                <a:off x="26844341" y="4893199"/>
                <a:ext cx="5039760" cy="1073043"/>
              </a:xfrm>
              <a:prstGeom prst="rect">
                <a:avLst/>
              </a:prstGeom>
              <a:solidFill>
                <a:schemeClr val="tx1"/>
              </a:solidFill>
              <a:ln w="1016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6" name="Gerade Verbindung 95"/>
              <p:cNvCxnSpPr/>
              <p:nvPr/>
            </p:nvCxnSpPr>
            <p:spPr>
              <a:xfrm>
                <a:off x="26818580" y="4997587"/>
                <a:ext cx="0" cy="864267"/>
              </a:xfrm>
              <a:prstGeom prst="line">
                <a:avLst/>
              </a:prstGeom>
              <a:ln w="101600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uppieren 33"/>
          <p:cNvGrpSpPr/>
          <p:nvPr/>
        </p:nvGrpSpPr>
        <p:grpSpPr>
          <a:xfrm>
            <a:off x="8641186" y="13394678"/>
            <a:ext cx="23931911" cy="1446550"/>
            <a:chOff x="8641186" y="13394678"/>
            <a:chExt cx="23931911" cy="1446550"/>
          </a:xfrm>
        </p:grpSpPr>
        <p:sp>
          <p:nvSpPr>
            <p:cNvPr id="23" name="Textfeld 22"/>
            <p:cNvSpPr txBox="1"/>
            <p:nvPr/>
          </p:nvSpPr>
          <p:spPr>
            <a:xfrm>
              <a:off x="8641186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Cambridge, </a:t>
              </a:r>
              <a:r>
                <a:rPr lang="en-US" sz="8800" dirty="0" smtClean="0">
                  <a:solidFill>
                    <a:prstClr val="white"/>
                  </a:solidFill>
                </a:rPr>
                <a:t>UK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eck 45"/>
            <p:cNvSpPr>
              <a:spLocks/>
            </p:cNvSpPr>
            <p:nvPr/>
          </p:nvSpPr>
          <p:spPr>
            <a:xfrm>
              <a:off x="15912520" y="13682544"/>
              <a:ext cx="7745202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grpSp>
          <p:nvGrpSpPr>
            <p:cNvPr id="13" name="G4"/>
            <p:cNvGrpSpPr/>
            <p:nvPr/>
          </p:nvGrpSpPr>
          <p:grpSpPr>
            <a:xfrm>
              <a:off x="23149955" y="13682544"/>
              <a:ext cx="3781386" cy="871722"/>
              <a:chOff x="23149955" y="13682544"/>
              <a:chExt cx="3781386" cy="871722"/>
            </a:xfrm>
          </p:grpSpPr>
          <p:sp>
            <p:nvSpPr>
              <p:cNvPr id="52" name="Rechteck 51"/>
              <p:cNvSpPr>
                <a:spLocks/>
              </p:cNvSpPr>
              <p:nvPr/>
            </p:nvSpPr>
            <p:spPr>
              <a:xfrm>
                <a:off x="23231678" y="13682544"/>
                <a:ext cx="3699663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0" name="Gerade Verbindung 99"/>
              <p:cNvCxnSpPr/>
              <p:nvPr/>
            </p:nvCxnSpPr>
            <p:spPr>
              <a:xfrm>
                <a:off x="23149955" y="13690266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V4"/>
            <p:cNvGrpSpPr/>
            <p:nvPr/>
          </p:nvGrpSpPr>
          <p:grpSpPr>
            <a:xfrm>
              <a:off x="24857050" y="13682544"/>
              <a:ext cx="1814834" cy="871722"/>
              <a:chOff x="24857050" y="13682544"/>
              <a:chExt cx="1814834" cy="871722"/>
            </a:xfrm>
          </p:grpSpPr>
          <p:sp>
            <p:nvSpPr>
              <p:cNvPr id="76" name="Rechteck 75"/>
              <p:cNvSpPr>
                <a:spLocks/>
              </p:cNvSpPr>
              <p:nvPr/>
            </p:nvSpPr>
            <p:spPr>
              <a:xfrm>
                <a:off x="24944157" y="13682544"/>
                <a:ext cx="1727727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6" name="Gerade Verbindung 105"/>
              <p:cNvCxnSpPr/>
              <p:nvPr/>
            </p:nvCxnSpPr>
            <p:spPr>
              <a:xfrm>
                <a:off x="24857050" y="13690266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W4"/>
            <p:cNvGrpSpPr/>
            <p:nvPr/>
          </p:nvGrpSpPr>
          <p:grpSpPr>
            <a:xfrm>
              <a:off x="26139253" y="13535722"/>
              <a:ext cx="6433844" cy="1158178"/>
              <a:chOff x="24528473" y="4850453"/>
              <a:chExt cx="5065521" cy="1158536"/>
            </a:xfrm>
          </p:grpSpPr>
          <p:sp>
            <p:nvSpPr>
              <p:cNvPr id="92" name="Rechteck 91"/>
              <p:cNvSpPr>
                <a:spLocks/>
              </p:cNvSpPr>
              <p:nvPr/>
            </p:nvSpPr>
            <p:spPr>
              <a:xfrm>
                <a:off x="24554234" y="4850453"/>
                <a:ext cx="5039760" cy="1158536"/>
              </a:xfrm>
              <a:prstGeom prst="rect">
                <a:avLst/>
              </a:prstGeom>
              <a:solidFill>
                <a:schemeClr val="tx1"/>
              </a:solidFill>
              <a:ln w="1016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3" name="Gerade Verbindung 92"/>
              <p:cNvCxnSpPr/>
              <p:nvPr/>
            </p:nvCxnSpPr>
            <p:spPr>
              <a:xfrm>
                <a:off x="24528473" y="4997587"/>
                <a:ext cx="0" cy="864267"/>
              </a:xfrm>
              <a:prstGeom prst="line">
                <a:avLst/>
              </a:prstGeom>
              <a:ln w="101600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uppieren 37"/>
          <p:cNvGrpSpPr/>
          <p:nvPr/>
        </p:nvGrpSpPr>
        <p:grpSpPr>
          <a:xfrm>
            <a:off x="8641186" y="11954678"/>
            <a:ext cx="23582743" cy="1440000"/>
            <a:chOff x="8641186" y="11954678"/>
            <a:chExt cx="23582743" cy="1440000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8641186" y="11954678"/>
              <a:ext cx="18254151" cy="1440000"/>
              <a:chOff x="8641186" y="11954678"/>
              <a:chExt cx="18254151" cy="1440000"/>
            </a:xfrm>
          </p:grpSpPr>
          <p:sp>
            <p:nvSpPr>
              <p:cNvPr id="24" name="Textfeld 23"/>
              <p:cNvSpPr txBox="1"/>
              <p:nvPr/>
            </p:nvSpPr>
            <p:spPr>
              <a:xfrm>
                <a:off x="8641186" y="11954678"/>
                <a:ext cx="720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dirty="0">
                    <a:solidFill>
                      <a:prstClr val="white"/>
                    </a:solidFill>
                  </a:rPr>
                  <a:t>Princeton, </a:t>
                </a:r>
                <a:r>
                  <a:rPr lang="en-US" sz="8800" dirty="0" smtClean="0">
                    <a:solidFill>
                      <a:prstClr val="white"/>
                    </a:solidFill>
                  </a:rPr>
                  <a:t>US</a:t>
                </a:r>
                <a:r>
                  <a:rPr lang="en-GB" sz="8800" dirty="0">
                    <a:solidFill>
                      <a:prstClr val="white"/>
                    </a:solidFill>
                  </a:rPr>
                  <a:t>A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hteck 44"/>
              <p:cNvSpPr>
                <a:spLocks/>
              </p:cNvSpPr>
              <p:nvPr/>
            </p:nvSpPr>
            <p:spPr>
              <a:xfrm>
                <a:off x="15912520" y="12242544"/>
                <a:ext cx="532307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" name="G3"/>
              <p:cNvGrpSpPr/>
              <p:nvPr/>
            </p:nvGrpSpPr>
            <p:grpSpPr>
              <a:xfrm>
                <a:off x="21155768" y="12242544"/>
                <a:ext cx="4868044" cy="864267"/>
                <a:chOff x="21155768" y="12242544"/>
                <a:chExt cx="4868044" cy="864267"/>
              </a:xfrm>
            </p:grpSpPr>
            <p:sp>
              <p:nvSpPr>
                <p:cNvPr id="51" name="Rechteck 50"/>
                <p:cNvSpPr>
                  <a:spLocks/>
                </p:cNvSpPr>
                <p:nvPr/>
              </p:nvSpPr>
              <p:spPr>
                <a:xfrm>
                  <a:off x="21232328" y="12242544"/>
                  <a:ext cx="4791484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1" name="Gerade Verbindung 100"/>
                <p:cNvCxnSpPr/>
                <p:nvPr/>
              </p:nvCxnSpPr>
              <p:spPr>
                <a:xfrm>
                  <a:off x="21155768" y="12242544"/>
                  <a:ext cx="0" cy="864000"/>
                </a:xfrm>
                <a:prstGeom prst="line">
                  <a:avLst/>
                </a:prstGeom>
                <a:ln w="101600" cap="rnd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V3"/>
              <p:cNvGrpSpPr/>
              <p:nvPr/>
            </p:nvGrpSpPr>
            <p:grpSpPr>
              <a:xfrm>
                <a:off x="23339254" y="12242544"/>
                <a:ext cx="3556083" cy="864267"/>
                <a:chOff x="23339254" y="12242544"/>
                <a:chExt cx="3556083" cy="864267"/>
              </a:xfrm>
            </p:grpSpPr>
            <p:sp>
              <p:nvSpPr>
                <p:cNvPr id="75" name="Rechteck 74"/>
                <p:cNvSpPr>
                  <a:spLocks/>
                </p:cNvSpPr>
                <p:nvPr/>
              </p:nvSpPr>
              <p:spPr>
                <a:xfrm>
                  <a:off x="23439883" y="12242544"/>
                  <a:ext cx="3455454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7" name="Gerade Verbindung 106"/>
                <p:cNvCxnSpPr/>
                <p:nvPr/>
              </p:nvCxnSpPr>
              <p:spPr>
                <a:xfrm>
                  <a:off x="23339254" y="12242811"/>
                  <a:ext cx="0" cy="864000"/>
                </a:xfrm>
                <a:prstGeom prst="line">
                  <a:avLst/>
                </a:prstGeom>
                <a:ln w="101600" cap="rnd">
                  <a:solidFill>
                    <a:srgbClr val="7189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W3"/>
            <p:cNvGrpSpPr/>
            <p:nvPr/>
          </p:nvGrpSpPr>
          <p:grpSpPr>
            <a:xfrm>
              <a:off x="25790084" y="12102987"/>
              <a:ext cx="6433845" cy="1143114"/>
              <a:chOff x="23510540" y="4857986"/>
              <a:chExt cx="5065522" cy="1143467"/>
            </a:xfrm>
          </p:grpSpPr>
          <p:sp>
            <p:nvSpPr>
              <p:cNvPr id="89" name="Rechteck 88"/>
              <p:cNvSpPr>
                <a:spLocks/>
              </p:cNvSpPr>
              <p:nvPr/>
            </p:nvSpPr>
            <p:spPr>
              <a:xfrm>
                <a:off x="23536302" y="4857986"/>
                <a:ext cx="5039760" cy="1143467"/>
              </a:xfrm>
              <a:prstGeom prst="rect">
                <a:avLst/>
              </a:prstGeom>
              <a:solidFill>
                <a:schemeClr val="tx1"/>
              </a:solidFill>
              <a:ln w="1016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0" name="Gerade Verbindung 89"/>
              <p:cNvCxnSpPr/>
              <p:nvPr/>
            </p:nvCxnSpPr>
            <p:spPr>
              <a:xfrm>
                <a:off x="23510540" y="4997587"/>
                <a:ext cx="0" cy="864267"/>
              </a:xfrm>
              <a:prstGeom prst="line">
                <a:avLst/>
              </a:prstGeom>
              <a:ln w="101600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W2"/>
          <p:cNvGrpSpPr/>
          <p:nvPr/>
        </p:nvGrpSpPr>
        <p:grpSpPr>
          <a:xfrm>
            <a:off x="28659533" y="10632996"/>
            <a:ext cx="6433844" cy="1203404"/>
            <a:chOff x="24097268" y="4827833"/>
            <a:chExt cx="5065521" cy="1203776"/>
          </a:xfrm>
        </p:grpSpPr>
        <p:sp>
          <p:nvSpPr>
            <p:cNvPr id="86" name="Rechteck 85"/>
            <p:cNvSpPr>
              <a:spLocks/>
            </p:cNvSpPr>
            <p:nvPr/>
          </p:nvSpPr>
          <p:spPr>
            <a:xfrm>
              <a:off x="24123029" y="4827833"/>
              <a:ext cx="5039760" cy="1203776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87" name="Gerade Verbindung 86"/>
            <p:cNvCxnSpPr/>
            <p:nvPr/>
          </p:nvCxnSpPr>
          <p:spPr>
            <a:xfrm>
              <a:off x="24097268" y="4997587"/>
              <a:ext cx="0" cy="86426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W1"/>
          <p:cNvGrpSpPr/>
          <p:nvPr/>
        </p:nvGrpSpPr>
        <p:grpSpPr>
          <a:xfrm>
            <a:off x="29822533" y="9310834"/>
            <a:ext cx="6433844" cy="1203844"/>
            <a:chOff x="24097268" y="4827612"/>
            <a:chExt cx="5065521" cy="1204216"/>
          </a:xfrm>
        </p:grpSpPr>
        <p:sp>
          <p:nvSpPr>
            <p:cNvPr id="79" name="Rechteck 78"/>
            <p:cNvSpPr>
              <a:spLocks/>
            </p:cNvSpPr>
            <p:nvPr/>
          </p:nvSpPr>
          <p:spPr>
            <a:xfrm>
              <a:off x="24123029" y="4827612"/>
              <a:ext cx="5039760" cy="1204216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80" name="Gerade Verbindung 79"/>
            <p:cNvCxnSpPr/>
            <p:nvPr/>
          </p:nvCxnSpPr>
          <p:spPr>
            <a:xfrm>
              <a:off x="24097268" y="4997587"/>
              <a:ext cx="0" cy="86426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A"/>
          <p:cNvSpPr txBox="1"/>
          <p:nvPr/>
        </p:nvSpPr>
        <p:spPr>
          <a:xfrm>
            <a:off x="15841188" y="7121823"/>
            <a:ext cx="8965918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A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2" name="B"/>
          <p:cNvSpPr txBox="1"/>
          <p:nvPr/>
        </p:nvSpPr>
        <p:spPr>
          <a:xfrm>
            <a:off x="24771101" y="7121823"/>
            <a:ext cx="2592287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B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3" name="C"/>
          <p:cNvSpPr txBox="1"/>
          <p:nvPr/>
        </p:nvSpPr>
        <p:spPr>
          <a:xfrm>
            <a:off x="27435396" y="7121823"/>
            <a:ext cx="3564397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>
                <a:solidFill>
                  <a:prstClr val="white"/>
                </a:solidFill>
              </a:rPr>
              <a:t>C</a:t>
            </a:r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118" name="Gruppieren 117"/>
          <p:cNvGrpSpPr/>
          <p:nvPr/>
        </p:nvGrpSpPr>
        <p:grpSpPr>
          <a:xfrm>
            <a:off x="30964710" y="7078281"/>
            <a:ext cx="5039760" cy="1846712"/>
            <a:chOff x="27317173" y="9475200"/>
            <a:chExt cx="5039760" cy="1846712"/>
          </a:xfrm>
        </p:grpSpPr>
        <p:sp>
          <p:nvSpPr>
            <p:cNvPr id="115" name="Textfeld 114"/>
            <p:cNvSpPr txBox="1"/>
            <p:nvPr/>
          </p:nvSpPr>
          <p:spPr>
            <a:xfrm>
              <a:off x="27317173" y="9475200"/>
              <a:ext cx="5039760" cy="1846712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endParaRPr lang="en-US" sz="9600" dirty="0">
                <a:solidFill>
                  <a:prstClr val="white"/>
                </a:solidFill>
              </a:endParaRPr>
            </a:p>
          </p:txBody>
        </p:sp>
        <p:cxnSp>
          <p:nvCxnSpPr>
            <p:cNvPr id="40" name="Gerade Verbindung 39"/>
            <p:cNvCxnSpPr/>
            <p:nvPr/>
          </p:nvCxnSpPr>
          <p:spPr>
            <a:xfrm>
              <a:off x="27317283" y="9518742"/>
              <a:ext cx="0" cy="1724080"/>
            </a:xfrm>
            <a:prstGeom prst="line">
              <a:avLst/>
            </a:prstGeom>
            <a:ln w="508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/>
        </p:nvGrpSpPr>
        <p:grpSpPr>
          <a:xfrm>
            <a:off x="19408512" y="5174945"/>
            <a:ext cx="5254577" cy="1044359"/>
            <a:chOff x="14174786" y="4997587"/>
            <a:chExt cx="4982150" cy="1044359"/>
          </a:xfrm>
        </p:grpSpPr>
        <p:sp>
          <p:nvSpPr>
            <p:cNvPr id="9" name="Rechteck 8"/>
            <p:cNvSpPr>
              <a:spLocks/>
            </p:cNvSpPr>
            <p:nvPr/>
          </p:nvSpPr>
          <p:spPr>
            <a:xfrm>
              <a:off x="1426029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20" name="Gerade Verbindung 119"/>
            <p:cNvCxnSpPr/>
            <p:nvPr/>
          </p:nvCxnSpPr>
          <p:spPr>
            <a:xfrm>
              <a:off x="14174786" y="4997587"/>
              <a:ext cx="0" cy="10296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22031245" y="5168611"/>
            <a:ext cx="5044112" cy="1051200"/>
            <a:chOff x="19046465" y="4997603"/>
            <a:chExt cx="4990651" cy="1044343"/>
          </a:xfrm>
        </p:grpSpPr>
        <p:sp>
          <p:nvSpPr>
            <p:cNvPr id="8" name="Rechteck 7"/>
            <p:cNvSpPr>
              <a:spLocks/>
            </p:cNvSpPr>
            <p:nvPr/>
          </p:nvSpPr>
          <p:spPr>
            <a:xfrm>
              <a:off x="1914047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17" name="Gerade Verbindung 116"/>
            <p:cNvCxnSpPr/>
            <p:nvPr/>
          </p:nvCxnSpPr>
          <p:spPr>
            <a:xfrm>
              <a:off x="19046465" y="5007071"/>
              <a:ext cx="0" cy="1025092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/>
          <p:cNvGrpSpPr/>
          <p:nvPr/>
        </p:nvGrpSpPr>
        <p:grpSpPr>
          <a:xfrm>
            <a:off x="25624293" y="5006359"/>
            <a:ext cx="5064490" cy="1365562"/>
            <a:chOff x="24098299" y="4997587"/>
            <a:chExt cx="5064490" cy="864267"/>
          </a:xfrm>
          <a:solidFill>
            <a:schemeClr val="tx1"/>
          </a:solidFill>
        </p:grpSpPr>
        <p:sp>
          <p:nvSpPr>
            <p:cNvPr id="11" name="Rechteck 10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24098299" y="5100277"/>
              <a:ext cx="0" cy="66530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itel 1"/>
          <p:cNvSpPr txBox="1">
            <a:spLocks/>
          </p:cNvSpPr>
          <p:nvPr/>
        </p:nvSpPr>
        <p:spPr>
          <a:xfrm>
            <a:off x="24688185" y="1013886"/>
            <a:ext cx="14634330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pPr algn="l"/>
            <a:r>
              <a:rPr lang="en-GB" sz="8800" dirty="0" smtClean="0">
                <a:solidFill>
                  <a:prstClr val="white"/>
                </a:solidFill>
              </a:rPr>
              <a:t>(as Stacked Bar)</a:t>
            </a:r>
            <a:endParaRPr lang="en-GB" sz="8800" dirty="0">
              <a:solidFill>
                <a:prstClr val="white"/>
              </a:solidFill>
            </a:endParaRPr>
          </a:p>
        </p:txBody>
      </p:sp>
      <p:sp>
        <p:nvSpPr>
          <p:cNvPr id="123" name="Rechteck 122" descr="Right:  wa A"/>
          <p:cNvSpPr/>
          <p:nvPr/>
        </p:nvSpPr>
        <p:spPr>
          <a:xfrm>
            <a:off x="13931846" y="3999942"/>
            <a:ext cx="3364649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a</a:t>
            </a:r>
            <a:r>
              <a:rPr lang="en-GB" i="1" dirty="0" smtClean="0">
                <a:solidFill>
                  <a:prstClr val="white"/>
                </a:solidFill>
              </a:rPr>
              <a:t> A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124" name="Rechteck 123" descr="Right:  +"/>
          <p:cNvSpPr/>
          <p:nvPr/>
        </p:nvSpPr>
        <p:spPr>
          <a:xfrm>
            <a:off x="18950645" y="3998931"/>
            <a:ext cx="1153774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smtClean="0">
                <a:solidFill>
                  <a:prstClr val="white"/>
                </a:solidFill>
              </a:rPr>
              <a:t>+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125" name="Rechteck 124" descr="Right:  +"/>
          <p:cNvSpPr/>
          <p:nvPr/>
        </p:nvSpPr>
        <p:spPr>
          <a:xfrm>
            <a:off x="21500235" y="3995844"/>
            <a:ext cx="1153774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smtClean="0">
                <a:solidFill>
                  <a:prstClr val="white"/>
                </a:solidFill>
              </a:rPr>
              <a:t>+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126" name="Rechteck 125" descr="Right:  wb B"/>
          <p:cNvSpPr/>
          <p:nvPr/>
        </p:nvSpPr>
        <p:spPr>
          <a:xfrm>
            <a:off x="19494556" y="3973264"/>
            <a:ext cx="2633246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b</a:t>
            </a:r>
            <a:r>
              <a:rPr lang="en-GB" i="1" dirty="0" smtClean="0">
                <a:solidFill>
                  <a:prstClr val="white"/>
                </a:solidFill>
              </a:rPr>
              <a:t> B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127" name="Rechteck 126" descr="Right:  wc C"/>
          <p:cNvSpPr/>
          <p:nvPr/>
        </p:nvSpPr>
        <p:spPr>
          <a:xfrm>
            <a:off x="22093831" y="3970843"/>
            <a:ext cx="3541807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prstClr val="white"/>
                </a:solidFill>
              </a:rPr>
              <a:t>w</a:t>
            </a:r>
            <a:r>
              <a:rPr lang="en-GB" i="1" baseline="-25000" dirty="0" err="1" smtClean="0">
                <a:solidFill>
                  <a:prstClr val="white"/>
                </a:solidFill>
              </a:rPr>
              <a:t>c</a:t>
            </a:r>
            <a:r>
              <a:rPr lang="en-GB" i="1" dirty="0" smtClean="0">
                <a:solidFill>
                  <a:prstClr val="white"/>
                </a:solidFill>
              </a:rPr>
              <a:t> C</a:t>
            </a:r>
            <a:endParaRPr lang="en-GB" i="1" dirty="0">
              <a:solidFill>
                <a:prstClr val="white"/>
              </a:solidFill>
            </a:endParaRP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9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304E-6 3.18831E-6 L 0.02222 0.03749 C 0.02721 0.04536 0.02999 0.05724 0.02999 0.06966 C 0.02999 0.08362 0.02721 0.09496 0.02222 0.10283 L -4.42304E-6 0.1408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70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-0.02444 -0.03693 C -0.02995 -0.0448 -0.03299 -0.05668 -0.03299 -0.06909 C -0.03299 -0.0832 -0.02995 -0.09446 -0.02444 -0.10233 L 0.00017 -0.14003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" y="-70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119" y="8454656"/>
            <a:ext cx="35207959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i="1" dirty="0">
                <a:solidFill>
                  <a:prstClr val="white"/>
                </a:solidFill>
              </a:rPr>
              <a:t>The purpose of computing is insight, not numbers.</a:t>
            </a:r>
          </a:p>
          <a:p>
            <a:pPr algn="r"/>
            <a:endParaRPr lang="en-US" sz="6600" b="1" dirty="0" smtClean="0">
              <a:solidFill>
                <a:prstClr val="white"/>
              </a:solidFill>
            </a:endParaRPr>
          </a:p>
          <a:p>
            <a:pPr algn="r"/>
            <a:r>
              <a:rPr lang="en-US" sz="6600" b="1" dirty="0" smtClean="0">
                <a:solidFill>
                  <a:prstClr val="white"/>
                </a:solidFill>
              </a:rPr>
              <a:t>- Richard </a:t>
            </a:r>
            <a:r>
              <a:rPr lang="en-US" sz="6600" b="1" dirty="0">
                <a:solidFill>
                  <a:prstClr val="white"/>
                </a:solidFill>
              </a:rPr>
              <a:t>Wesley </a:t>
            </a:r>
            <a:r>
              <a:rPr lang="en-US" sz="6600" b="1" dirty="0" smtClean="0">
                <a:solidFill>
                  <a:prstClr val="white"/>
                </a:solidFill>
              </a:rPr>
              <a:t>Hamming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65233" y="6592608"/>
            <a:ext cx="8244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i="1" dirty="0" smtClean="0">
                <a:solidFill>
                  <a:srgbClr val="FF6600"/>
                </a:solidFill>
              </a:rPr>
              <a:t>visualization</a:t>
            </a:r>
            <a:endParaRPr lang="en-US" sz="11500" i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00509" y="6592608"/>
            <a:ext cx="51934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i="1" dirty="0" smtClean="0">
                <a:solidFill>
                  <a:srgbClr val="00A950"/>
                </a:solidFill>
              </a:rPr>
              <a:t>pictures</a:t>
            </a:r>
            <a:endParaRPr lang="en-US" sz="11500" i="1" dirty="0">
              <a:solidFill>
                <a:srgbClr val="00A9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74786" y="12348030"/>
            <a:ext cx="124932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6600" dirty="0">
                <a:solidFill>
                  <a:prstClr val="white"/>
                </a:solidFill>
              </a:rPr>
              <a:t>- Card, ‎ </a:t>
            </a:r>
            <a:r>
              <a:rPr lang="en-US" sz="6600" dirty="0" err="1">
                <a:solidFill>
                  <a:prstClr val="white"/>
                </a:solidFill>
              </a:rPr>
              <a:t>Mackinlay</a:t>
            </a:r>
            <a:r>
              <a:rPr lang="en-US" sz="6600" dirty="0">
                <a:solidFill>
                  <a:prstClr val="white"/>
                </a:solidFill>
              </a:rPr>
              <a:t>, ‎</a:t>
            </a:r>
            <a:r>
              <a:rPr lang="en-US" sz="6600" dirty="0" err="1">
                <a:solidFill>
                  <a:prstClr val="white"/>
                </a:solidFill>
              </a:rPr>
              <a:t>Shneiderman</a:t>
            </a:r>
            <a:endParaRPr 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0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 hidden="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Video showing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Creating combined score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Sort by that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Change weights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Focus on animation: </a:t>
            </a:r>
            <a:r>
              <a:rPr lang="en-GB" dirty="0" err="1" smtClean="0"/>
              <a:t>color</a:t>
            </a:r>
            <a:r>
              <a:rPr lang="en-GB" dirty="0" smtClean="0"/>
              <a:t> &amp; style</a:t>
            </a:r>
            <a:endParaRPr lang="en-GB" dirty="0"/>
          </a:p>
        </p:txBody>
      </p:sp>
      <p:pic>
        <p:nvPicPr>
          <p:cNvPr id="7" name="video1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9134.4473"/>
                    <p14:bmk name="Textmarke 2" time="20878.7368"/>
                    <p14:bmk name="Textmarke 3" time="47847.105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897" y="380910"/>
            <a:ext cx="34688206" cy="1951211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ew_req_highlight"/>
          <p:cNvSpPr/>
          <p:nvPr/>
        </p:nvSpPr>
        <p:spPr>
          <a:xfrm>
            <a:off x="9770260" y="7935685"/>
            <a:ext cx="17040242" cy="470898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prstClr val="white"/>
                </a:solidFill>
                <a:latin typeface="Lato" panose="020F0502020204030203" pitchFamily="34" charset="0"/>
              </a:rPr>
              <a:t>Flexible Mapping of</a:t>
            </a:r>
            <a:br>
              <a:rPr lang="en-GB" sz="15000" dirty="0" smtClean="0">
                <a:solidFill>
                  <a:prstClr val="white"/>
                </a:solidFill>
                <a:latin typeface="Lato" panose="020F0502020204030203" pitchFamily="34" charset="0"/>
              </a:rPr>
            </a:br>
            <a:r>
              <a:rPr lang="en-GB" sz="15000" dirty="0" smtClean="0">
                <a:solidFill>
                  <a:prstClr val="white"/>
                </a:solidFill>
                <a:latin typeface="Lato" panose="020F0502020204030203" pitchFamily="34" charset="0"/>
              </a:rPr>
              <a:t>Attributes to Scores</a:t>
            </a:r>
            <a:endParaRPr lang="en-GB" sz="15000" dirty="0">
              <a:solidFill>
                <a:prstClr val="white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0" name="Gruppieren 99"/>
          <p:cNvGrpSpPr/>
          <p:nvPr/>
        </p:nvGrpSpPr>
        <p:grpSpPr>
          <a:xfrm>
            <a:off x="12602837" y="15293552"/>
            <a:ext cx="11384154" cy="2584852"/>
            <a:chOff x="10908763" y="6077783"/>
            <a:chExt cx="14761632" cy="2915542"/>
          </a:xfrm>
        </p:grpSpPr>
        <p:sp>
          <p:nvSpPr>
            <p:cNvPr id="101" name="Rechteck 100"/>
            <p:cNvSpPr>
              <a:spLocks/>
            </p:cNvSpPr>
            <p:nvPr/>
          </p:nvSpPr>
          <p:spPr>
            <a:xfrm>
              <a:off x="10908763" y="6077783"/>
              <a:ext cx="14761632" cy="29155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02" name="Rechteck 101"/>
            <p:cNvSpPr>
              <a:spLocks/>
            </p:cNvSpPr>
            <p:nvPr/>
          </p:nvSpPr>
          <p:spPr>
            <a:xfrm>
              <a:off x="13333913" y="8325883"/>
              <a:ext cx="931071" cy="6123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03" name="Rechteck 102"/>
            <p:cNvSpPr>
              <a:spLocks/>
            </p:cNvSpPr>
            <p:nvPr/>
          </p:nvSpPr>
          <p:spPr>
            <a:xfrm>
              <a:off x="20049247" y="8073683"/>
              <a:ext cx="931071" cy="8645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04" name="Rechteck 103"/>
            <p:cNvSpPr>
              <a:spLocks/>
            </p:cNvSpPr>
            <p:nvPr/>
          </p:nvSpPr>
          <p:spPr>
            <a:xfrm>
              <a:off x="24526138" y="8375814"/>
              <a:ext cx="931071" cy="562377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05" name="Rechteck 104"/>
            <p:cNvSpPr>
              <a:spLocks/>
            </p:cNvSpPr>
            <p:nvPr/>
          </p:nvSpPr>
          <p:spPr>
            <a:xfrm>
              <a:off x="11095469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06" name="Rechteck 105"/>
            <p:cNvSpPr>
              <a:spLocks/>
            </p:cNvSpPr>
            <p:nvPr/>
          </p:nvSpPr>
          <p:spPr>
            <a:xfrm>
              <a:off x="16691580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1" name="Rechteck 50"/>
            <p:cNvSpPr>
              <a:spLocks/>
            </p:cNvSpPr>
            <p:nvPr/>
          </p:nvSpPr>
          <p:spPr>
            <a:xfrm>
              <a:off x="14453136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eck 51"/>
            <p:cNvSpPr>
              <a:spLocks/>
            </p:cNvSpPr>
            <p:nvPr/>
          </p:nvSpPr>
          <p:spPr>
            <a:xfrm>
              <a:off x="17810802" y="6817522"/>
              <a:ext cx="931071" cy="212066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3" name="Rechteck 52"/>
            <p:cNvSpPr>
              <a:spLocks/>
            </p:cNvSpPr>
            <p:nvPr/>
          </p:nvSpPr>
          <p:spPr>
            <a:xfrm>
              <a:off x="22287691" y="7940385"/>
              <a:ext cx="931071" cy="99780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4" name="Rechteck 53"/>
            <p:cNvSpPr>
              <a:spLocks/>
            </p:cNvSpPr>
            <p:nvPr/>
          </p:nvSpPr>
          <p:spPr>
            <a:xfrm>
              <a:off x="21168469" y="6358328"/>
              <a:ext cx="931071" cy="2579863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5" name="Rechteck 54"/>
            <p:cNvSpPr>
              <a:spLocks/>
            </p:cNvSpPr>
            <p:nvPr/>
          </p:nvSpPr>
          <p:spPr>
            <a:xfrm>
              <a:off x="18930025" y="6488958"/>
              <a:ext cx="931071" cy="2449234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6" name="Rechteck 55"/>
            <p:cNvSpPr>
              <a:spLocks/>
            </p:cNvSpPr>
            <p:nvPr/>
          </p:nvSpPr>
          <p:spPr>
            <a:xfrm>
              <a:off x="15572358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7" name="Rechteck 56"/>
            <p:cNvSpPr>
              <a:spLocks/>
            </p:cNvSpPr>
            <p:nvPr/>
          </p:nvSpPr>
          <p:spPr>
            <a:xfrm>
              <a:off x="12214691" y="7648259"/>
              <a:ext cx="931071" cy="1289932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8" name="Rechteck 57"/>
            <p:cNvSpPr>
              <a:spLocks/>
            </p:cNvSpPr>
            <p:nvPr/>
          </p:nvSpPr>
          <p:spPr>
            <a:xfrm>
              <a:off x="23406925" y="7713575"/>
              <a:ext cx="931071" cy="122461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0700241" y="16834796"/>
            <a:ext cx="15728869" cy="1489217"/>
            <a:chOff x="10700241" y="16834796"/>
            <a:chExt cx="15728869" cy="1489217"/>
          </a:xfrm>
        </p:grpSpPr>
        <p:sp>
          <p:nvSpPr>
            <p:cNvPr id="2" name="Textfeld 1"/>
            <p:cNvSpPr txBox="1"/>
            <p:nvPr/>
          </p:nvSpPr>
          <p:spPr>
            <a:xfrm>
              <a:off x="10700241" y="16877463"/>
              <a:ext cx="176568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800" dirty="0" smtClean="0">
                  <a:solidFill>
                    <a:prstClr val="white"/>
                  </a:solidFill>
                </a:rPr>
                <a:t>Min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24101044" y="16834796"/>
              <a:ext cx="23280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prstClr val="white"/>
                  </a:solidFill>
                </a:rPr>
                <a:t>Max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1743045" y="16873695"/>
            <a:ext cx="15049167" cy="1451082"/>
            <a:chOff x="11743045" y="16873695"/>
            <a:chExt cx="15049167" cy="1451082"/>
          </a:xfrm>
        </p:grpSpPr>
        <p:sp>
          <p:nvSpPr>
            <p:cNvPr id="68" name="Textfeld 67"/>
            <p:cNvSpPr txBox="1"/>
            <p:nvPr/>
          </p:nvSpPr>
          <p:spPr>
            <a:xfrm>
              <a:off x="11743045" y="16878227"/>
              <a:ext cx="7569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AT" sz="8800" dirty="0" smtClean="0">
                  <a:solidFill>
                    <a:srgbClr val="F79646"/>
                  </a:solidFill>
                </a:rPr>
                <a:t>0</a:t>
              </a:r>
              <a:endParaRPr lang="en-US" sz="8800" dirty="0">
                <a:solidFill>
                  <a:srgbClr val="F79646"/>
                </a:solidFill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24106538" y="16873695"/>
              <a:ext cx="26856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8800" dirty="0" smtClean="0">
                  <a:solidFill>
                    <a:srgbClr val="F79646"/>
                  </a:solidFill>
                </a:rPr>
                <a:t>100</a:t>
              </a:r>
              <a:endParaRPr lang="en-US" sz="8800" dirty="0">
                <a:solidFill>
                  <a:srgbClr val="F79646"/>
                </a:solidFill>
              </a:endParaRPr>
            </a:p>
          </p:txBody>
        </p:sp>
      </p:grpSp>
      <p:grpSp>
        <p:nvGrpSpPr>
          <p:cNvPr id="7" name="Normlaized"/>
          <p:cNvGrpSpPr/>
          <p:nvPr/>
        </p:nvGrpSpPr>
        <p:grpSpPr>
          <a:xfrm>
            <a:off x="11678544" y="5593713"/>
            <a:ext cx="13121453" cy="2907393"/>
            <a:chOff x="10795699" y="5641839"/>
            <a:chExt cx="14881107" cy="3316908"/>
          </a:xfrm>
        </p:grpSpPr>
        <p:grpSp>
          <p:nvGrpSpPr>
            <p:cNvPr id="153" name="Gruppieren 152"/>
            <p:cNvGrpSpPr/>
            <p:nvPr/>
          </p:nvGrpSpPr>
          <p:grpSpPr>
            <a:xfrm>
              <a:off x="11804115" y="6043204"/>
              <a:ext cx="12910830" cy="2915543"/>
              <a:chOff x="10908768" y="6077786"/>
              <a:chExt cx="14761640" cy="2915543"/>
            </a:xfrm>
          </p:grpSpPr>
          <p:sp>
            <p:nvSpPr>
              <p:cNvPr id="154" name="Rechteck 153"/>
              <p:cNvSpPr>
                <a:spLocks/>
              </p:cNvSpPr>
              <p:nvPr/>
            </p:nvSpPr>
            <p:spPr>
              <a:xfrm>
                <a:off x="10908768" y="6077786"/>
                <a:ext cx="14761640" cy="291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Rechteck 154"/>
              <p:cNvSpPr>
                <a:spLocks/>
              </p:cNvSpPr>
              <p:nvPr/>
            </p:nvSpPr>
            <p:spPr>
              <a:xfrm>
                <a:off x="13312140" y="8325883"/>
                <a:ext cx="931071" cy="6123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Rechteck 155"/>
              <p:cNvSpPr>
                <a:spLocks/>
              </p:cNvSpPr>
              <p:nvPr/>
            </p:nvSpPr>
            <p:spPr>
              <a:xfrm>
                <a:off x="20060152" y="8073683"/>
                <a:ext cx="931071" cy="8645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hteck 156"/>
              <p:cNvSpPr>
                <a:spLocks/>
              </p:cNvSpPr>
              <p:nvPr/>
            </p:nvSpPr>
            <p:spPr>
              <a:xfrm>
                <a:off x="24558822" y="8375814"/>
                <a:ext cx="931071" cy="562377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hteck 157"/>
              <p:cNvSpPr>
                <a:spLocks/>
              </p:cNvSpPr>
              <p:nvPr/>
            </p:nvSpPr>
            <p:spPr>
              <a:xfrm>
                <a:off x="11062803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Rechteck 158"/>
              <p:cNvSpPr>
                <a:spLocks/>
              </p:cNvSpPr>
              <p:nvPr/>
            </p:nvSpPr>
            <p:spPr>
              <a:xfrm>
                <a:off x="16686146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hteck 159"/>
              <p:cNvSpPr>
                <a:spLocks/>
              </p:cNvSpPr>
              <p:nvPr/>
            </p:nvSpPr>
            <p:spPr>
              <a:xfrm>
                <a:off x="14436809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Rechteck 160"/>
              <p:cNvSpPr>
                <a:spLocks/>
              </p:cNvSpPr>
              <p:nvPr/>
            </p:nvSpPr>
            <p:spPr>
              <a:xfrm>
                <a:off x="17810815" y="6817522"/>
                <a:ext cx="931071" cy="212066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Rechteck 161"/>
              <p:cNvSpPr>
                <a:spLocks/>
              </p:cNvSpPr>
              <p:nvPr/>
            </p:nvSpPr>
            <p:spPr>
              <a:xfrm>
                <a:off x="22309489" y="7940385"/>
                <a:ext cx="931071" cy="99780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Rechteck 162"/>
              <p:cNvSpPr>
                <a:spLocks/>
              </p:cNvSpPr>
              <p:nvPr/>
            </p:nvSpPr>
            <p:spPr>
              <a:xfrm>
                <a:off x="21184820" y="6358328"/>
                <a:ext cx="931071" cy="2579863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Rechteck 163"/>
              <p:cNvSpPr>
                <a:spLocks/>
              </p:cNvSpPr>
              <p:nvPr/>
            </p:nvSpPr>
            <p:spPr>
              <a:xfrm>
                <a:off x="18935483" y="6488958"/>
                <a:ext cx="931071" cy="2449234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hteck 164"/>
              <p:cNvSpPr>
                <a:spLocks/>
              </p:cNvSpPr>
              <p:nvPr/>
            </p:nvSpPr>
            <p:spPr>
              <a:xfrm>
                <a:off x="15561477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Rechteck 165"/>
              <p:cNvSpPr>
                <a:spLocks/>
              </p:cNvSpPr>
              <p:nvPr/>
            </p:nvSpPr>
            <p:spPr>
              <a:xfrm>
                <a:off x="12187471" y="7648259"/>
                <a:ext cx="931071" cy="1289932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Rechteck 166"/>
              <p:cNvSpPr>
                <a:spLocks/>
              </p:cNvSpPr>
              <p:nvPr/>
            </p:nvSpPr>
            <p:spPr>
              <a:xfrm>
                <a:off x="23434158" y="7713575"/>
                <a:ext cx="931071" cy="122461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1" name="Textfeld 80"/>
            <p:cNvSpPr txBox="1"/>
            <p:nvPr/>
          </p:nvSpPr>
          <p:spPr>
            <a:xfrm>
              <a:off x="10795699" y="5641839"/>
              <a:ext cx="8082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prstClr val="white"/>
                  </a:solidFill>
                </a:rPr>
                <a:t>0</a:t>
              </a:r>
              <a:endParaRPr lang="en-US" sz="9600" dirty="0">
                <a:solidFill>
                  <a:prstClr val="white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24868571" y="5705869"/>
              <a:ext cx="8082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prstClr val="white"/>
                  </a:solidFill>
                </a:rPr>
                <a:t>1</a:t>
              </a:r>
              <a:endParaRPr lang="en-US" sz="96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8" name="Linear Example"/>
          <p:cNvCxnSpPr/>
          <p:nvPr/>
        </p:nvCxnSpPr>
        <p:spPr>
          <a:xfrm flipV="1">
            <a:off x="16052960" y="8633460"/>
            <a:ext cx="6626" cy="6555351"/>
          </a:xfrm>
          <a:prstGeom prst="straightConnector1">
            <a:avLst/>
          </a:prstGeom>
          <a:ln w="190500" cap="rnd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Linear"/>
          <p:cNvGrpSpPr/>
          <p:nvPr/>
        </p:nvGrpSpPr>
        <p:grpSpPr>
          <a:xfrm>
            <a:off x="12554147" y="8489334"/>
            <a:ext cx="11409817" cy="6702680"/>
            <a:chOff x="12554147" y="8489334"/>
            <a:chExt cx="11409817" cy="6702680"/>
          </a:xfrm>
        </p:grpSpPr>
        <p:cxnSp>
          <p:nvCxnSpPr>
            <p:cNvPr id="36" name="Gerade Verbindung mit Pfeil 35"/>
            <p:cNvCxnSpPr/>
            <p:nvPr/>
          </p:nvCxnSpPr>
          <p:spPr>
            <a:xfrm flipV="1">
              <a:off x="23963964" y="8489334"/>
              <a:ext cx="0" cy="6702680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 flipV="1">
              <a:off x="12554147" y="8525702"/>
              <a:ext cx="6625" cy="6663109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Bar Fill"/>
          <p:cNvSpPr>
            <a:spLocks/>
          </p:cNvSpPr>
          <p:nvPr/>
        </p:nvSpPr>
        <p:spPr>
          <a:xfrm>
            <a:off x="12582491" y="3027600"/>
            <a:ext cx="11381482" cy="1184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Bar Mover"/>
          <p:cNvSpPr>
            <a:spLocks/>
          </p:cNvSpPr>
          <p:nvPr/>
        </p:nvSpPr>
        <p:spPr>
          <a:xfrm>
            <a:off x="12609361" y="3027600"/>
            <a:ext cx="11354612" cy="1184028"/>
          </a:xfrm>
          <a:prstGeom prst="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74" name="Bar Border"/>
          <p:cNvSpPr>
            <a:spLocks/>
          </p:cNvSpPr>
          <p:nvPr/>
        </p:nvSpPr>
        <p:spPr>
          <a:xfrm>
            <a:off x="12570391" y="3027600"/>
            <a:ext cx="11381482" cy="1184028"/>
          </a:xfrm>
          <a:prstGeom prst="rect">
            <a:avLst/>
          </a:pr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718E-6 -1.64455E-6 L 0.09443 -1.6445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0" name="Gruppieren 99"/>
          <p:cNvGrpSpPr/>
          <p:nvPr/>
        </p:nvGrpSpPr>
        <p:grpSpPr>
          <a:xfrm>
            <a:off x="12602837" y="15293552"/>
            <a:ext cx="11384154" cy="2584852"/>
            <a:chOff x="10908763" y="6077783"/>
            <a:chExt cx="14761632" cy="2915542"/>
          </a:xfrm>
        </p:grpSpPr>
        <p:sp>
          <p:nvSpPr>
            <p:cNvPr id="101" name="Rechteck 100"/>
            <p:cNvSpPr>
              <a:spLocks/>
            </p:cNvSpPr>
            <p:nvPr/>
          </p:nvSpPr>
          <p:spPr>
            <a:xfrm>
              <a:off x="10908763" y="6077783"/>
              <a:ext cx="14761632" cy="29155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02" name="Rechteck 101"/>
            <p:cNvSpPr>
              <a:spLocks/>
            </p:cNvSpPr>
            <p:nvPr/>
          </p:nvSpPr>
          <p:spPr>
            <a:xfrm>
              <a:off x="13333913" y="8325883"/>
              <a:ext cx="931071" cy="6123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03" name="Rechteck 102"/>
            <p:cNvSpPr>
              <a:spLocks/>
            </p:cNvSpPr>
            <p:nvPr/>
          </p:nvSpPr>
          <p:spPr>
            <a:xfrm>
              <a:off x="20049247" y="8073683"/>
              <a:ext cx="931071" cy="8645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04" name="Rechteck 103"/>
            <p:cNvSpPr>
              <a:spLocks/>
            </p:cNvSpPr>
            <p:nvPr/>
          </p:nvSpPr>
          <p:spPr>
            <a:xfrm>
              <a:off x="24526138" y="8375814"/>
              <a:ext cx="931071" cy="562377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05" name="Rechteck 104"/>
            <p:cNvSpPr>
              <a:spLocks/>
            </p:cNvSpPr>
            <p:nvPr/>
          </p:nvSpPr>
          <p:spPr>
            <a:xfrm>
              <a:off x="11095469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06" name="Rechteck 105"/>
            <p:cNvSpPr>
              <a:spLocks/>
            </p:cNvSpPr>
            <p:nvPr/>
          </p:nvSpPr>
          <p:spPr>
            <a:xfrm>
              <a:off x="16691580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1" name="Rechteck 50"/>
            <p:cNvSpPr>
              <a:spLocks/>
            </p:cNvSpPr>
            <p:nvPr/>
          </p:nvSpPr>
          <p:spPr>
            <a:xfrm>
              <a:off x="14453136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eck 51"/>
            <p:cNvSpPr>
              <a:spLocks/>
            </p:cNvSpPr>
            <p:nvPr/>
          </p:nvSpPr>
          <p:spPr>
            <a:xfrm>
              <a:off x="17810802" y="6817522"/>
              <a:ext cx="931071" cy="212066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3" name="Rechteck 52"/>
            <p:cNvSpPr>
              <a:spLocks/>
            </p:cNvSpPr>
            <p:nvPr/>
          </p:nvSpPr>
          <p:spPr>
            <a:xfrm>
              <a:off x="22287691" y="7940385"/>
              <a:ext cx="931071" cy="99780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4" name="Rechteck 53"/>
            <p:cNvSpPr>
              <a:spLocks/>
            </p:cNvSpPr>
            <p:nvPr/>
          </p:nvSpPr>
          <p:spPr>
            <a:xfrm>
              <a:off x="21168469" y="6358328"/>
              <a:ext cx="931071" cy="2579863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5" name="Rechteck 54"/>
            <p:cNvSpPr>
              <a:spLocks/>
            </p:cNvSpPr>
            <p:nvPr/>
          </p:nvSpPr>
          <p:spPr>
            <a:xfrm>
              <a:off x="18930025" y="6488958"/>
              <a:ext cx="931071" cy="2449234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6" name="Rechteck 55"/>
            <p:cNvSpPr>
              <a:spLocks/>
            </p:cNvSpPr>
            <p:nvPr/>
          </p:nvSpPr>
          <p:spPr>
            <a:xfrm>
              <a:off x="15572358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7" name="Rechteck 56"/>
            <p:cNvSpPr>
              <a:spLocks/>
            </p:cNvSpPr>
            <p:nvPr/>
          </p:nvSpPr>
          <p:spPr>
            <a:xfrm>
              <a:off x="12214691" y="7648259"/>
              <a:ext cx="931071" cy="1289932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58" name="Rechteck 57"/>
            <p:cNvSpPr>
              <a:spLocks/>
            </p:cNvSpPr>
            <p:nvPr/>
          </p:nvSpPr>
          <p:spPr>
            <a:xfrm>
              <a:off x="23406925" y="7713575"/>
              <a:ext cx="931071" cy="122461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1743045" y="16873695"/>
            <a:ext cx="15049167" cy="1451082"/>
            <a:chOff x="11743045" y="16873695"/>
            <a:chExt cx="15049167" cy="1451082"/>
          </a:xfrm>
        </p:grpSpPr>
        <p:sp>
          <p:nvSpPr>
            <p:cNvPr id="68" name="Textfeld 67"/>
            <p:cNvSpPr txBox="1"/>
            <p:nvPr/>
          </p:nvSpPr>
          <p:spPr>
            <a:xfrm>
              <a:off x="11743045" y="16878227"/>
              <a:ext cx="7569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AT" sz="8800" dirty="0" smtClean="0">
                  <a:solidFill>
                    <a:srgbClr val="F79646"/>
                  </a:solidFill>
                </a:rPr>
                <a:t>0</a:t>
              </a:r>
              <a:endParaRPr lang="en-US" sz="8800" dirty="0">
                <a:solidFill>
                  <a:srgbClr val="F79646"/>
                </a:solidFill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24106538" y="16873695"/>
              <a:ext cx="26856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8800" dirty="0" smtClean="0">
                  <a:solidFill>
                    <a:srgbClr val="F79646"/>
                  </a:solidFill>
                </a:rPr>
                <a:t>100</a:t>
              </a:r>
              <a:endParaRPr lang="en-US" sz="8800" dirty="0">
                <a:solidFill>
                  <a:srgbClr val="F79646"/>
                </a:solidFill>
              </a:endParaRPr>
            </a:p>
          </p:txBody>
        </p:sp>
      </p:grpSp>
      <p:grpSp>
        <p:nvGrpSpPr>
          <p:cNvPr id="7" name="Normlaized"/>
          <p:cNvGrpSpPr/>
          <p:nvPr/>
        </p:nvGrpSpPr>
        <p:grpSpPr>
          <a:xfrm>
            <a:off x="11678544" y="5593713"/>
            <a:ext cx="13121453" cy="2907393"/>
            <a:chOff x="10795699" y="5641839"/>
            <a:chExt cx="14881107" cy="3316908"/>
          </a:xfrm>
        </p:grpSpPr>
        <p:grpSp>
          <p:nvGrpSpPr>
            <p:cNvPr id="153" name="Gruppieren 152"/>
            <p:cNvGrpSpPr/>
            <p:nvPr/>
          </p:nvGrpSpPr>
          <p:grpSpPr>
            <a:xfrm>
              <a:off x="11804115" y="6043204"/>
              <a:ext cx="12910830" cy="2915543"/>
              <a:chOff x="10908768" y="6077786"/>
              <a:chExt cx="14761640" cy="2915543"/>
            </a:xfrm>
          </p:grpSpPr>
          <p:sp>
            <p:nvSpPr>
              <p:cNvPr id="154" name="Rechteck 153"/>
              <p:cNvSpPr>
                <a:spLocks/>
              </p:cNvSpPr>
              <p:nvPr/>
            </p:nvSpPr>
            <p:spPr>
              <a:xfrm>
                <a:off x="10908768" y="6077786"/>
                <a:ext cx="14761640" cy="291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Rechteck 154"/>
              <p:cNvSpPr>
                <a:spLocks/>
              </p:cNvSpPr>
              <p:nvPr/>
            </p:nvSpPr>
            <p:spPr>
              <a:xfrm>
                <a:off x="13312140" y="8325883"/>
                <a:ext cx="931071" cy="6123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Rechteck 155"/>
              <p:cNvSpPr>
                <a:spLocks/>
              </p:cNvSpPr>
              <p:nvPr/>
            </p:nvSpPr>
            <p:spPr>
              <a:xfrm>
                <a:off x="20060152" y="8073683"/>
                <a:ext cx="931071" cy="8645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hteck 156"/>
              <p:cNvSpPr>
                <a:spLocks/>
              </p:cNvSpPr>
              <p:nvPr/>
            </p:nvSpPr>
            <p:spPr>
              <a:xfrm>
                <a:off x="24558822" y="8375814"/>
                <a:ext cx="931071" cy="562377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hteck 157"/>
              <p:cNvSpPr>
                <a:spLocks/>
              </p:cNvSpPr>
              <p:nvPr/>
            </p:nvSpPr>
            <p:spPr>
              <a:xfrm>
                <a:off x="11062803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Rechteck 158"/>
              <p:cNvSpPr>
                <a:spLocks/>
              </p:cNvSpPr>
              <p:nvPr/>
            </p:nvSpPr>
            <p:spPr>
              <a:xfrm>
                <a:off x="16686146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hteck 159"/>
              <p:cNvSpPr>
                <a:spLocks/>
              </p:cNvSpPr>
              <p:nvPr/>
            </p:nvSpPr>
            <p:spPr>
              <a:xfrm>
                <a:off x="14436809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Rechteck 160"/>
              <p:cNvSpPr>
                <a:spLocks/>
              </p:cNvSpPr>
              <p:nvPr/>
            </p:nvSpPr>
            <p:spPr>
              <a:xfrm>
                <a:off x="17810815" y="6817522"/>
                <a:ext cx="931071" cy="212066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Rechteck 161"/>
              <p:cNvSpPr>
                <a:spLocks/>
              </p:cNvSpPr>
              <p:nvPr/>
            </p:nvSpPr>
            <p:spPr>
              <a:xfrm>
                <a:off x="22309489" y="7940385"/>
                <a:ext cx="931071" cy="99780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Rechteck 162"/>
              <p:cNvSpPr>
                <a:spLocks/>
              </p:cNvSpPr>
              <p:nvPr/>
            </p:nvSpPr>
            <p:spPr>
              <a:xfrm>
                <a:off x="21184820" y="6358328"/>
                <a:ext cx="931071" cy="2579863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Rechteck 163"/>
              <p:cNvSpPr>
                <a:spLocks/>
              </p:cNvSpPr>
              <p:nvPr/>
            </p:nvSpPr>
            <p:spPr>
              <a:xfrm>
                <a:off x="18935483" y="6488958"/>
                <a:ext cx="931071" cy="2449234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hteck 164"/>
              <p:cNvSpPr>
                <a:spLocks/>
              </p:cNvSpPr>
              <p:nvPr/>
            </p:nvSpPr>
            <p:spPr>
              <a:xfrm>
                <a:off x="15561477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Rechteck 165"/>
              <p:cNvSpPr>
                <a:spLocks/>
              </p:cNvSpPr>
              <p:nvPr/>
            </p:nvSpPr>
            <p:spPr>
              <a:xfrm>
                <a:off x="12187471" y="7648259"/>
                <a:ext cx="931071" cy="1289932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Rechteck 166"/>
              <p:cNvSpPr>
                <a:spLocks/>
              </p:cNvSpPr>
              <p:nvPr/>
            </p:nvSpPr>
            <p:spPr>
              <a:xfrm>
                <a:off x="23434158" y="7713575"/>
                <a:ext cx="931071" cy="122461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1" name="Textfeld 80"/>
            <p:cNvSpPr txBox="1"/>
            <p:nvPr/>
          </p:nvSpPr>
          <p:spPr>
            <a:xfrm>
              <a:off x="10795699" y="5641839"/>
              <a:ext cx="8082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prstClr val="white"/>
                  </a:solidFill>
                </a:rPr>
                <a:t>0</a:t>
              </a:r>
              <a:endParaRPr lang="en-US" sz="9600" dirty="0">
                <a:solidFill>
                  <a:prstClr val="white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24868571" y="5705869"/>
              <a:ext cx="8082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prstClr val="white"/>
                  </a:solidFill>
                </a:rPr>
                <a:t>1</a:t>
              </a:r>
              <a:endParaRPr lang="en-US" sz="9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Inverted"/>
          <p:cNvGrpSpPr/>
          <p:nvPr/>
        </p:nvGrpSpPr>
        <p:grpSpPr>
          <a:xfrm flipH="1">
            <a:off x="12582482" y="5986732"/>
            <a:ext cx="11384154" cy="2549897"/>
            <a:chOff x="10908768" y="6077786"/>
            <a:chExt cx="14761640" cy="2915543"/>
          </a:xfrm>
        </p:grpSpPr>
        <p:sp>
          <p:nvSpPr>
            <p:cNvPr id="169" name="Rechteck 168"/>
            <p:cNvSpPr>
              <a:spLocks/>
            </p:cNvSpPr>
            <p:nvPr/>
          </p:nvSpPr>
          <p:spPr>
            <a:xfrm>
              <a:off x="10908768" y="6077786"/>
              <a:ext cx="14761640" cy="29155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70" name="Rechteck 169"/>
            <p:cNvSpPr>
              <a:spLocks/>
            </p:cNvSpPr>
            <p:nvPr/>
          </p:nvSpPr>
          <p:spPr>
            <a:xfrm>
              <a:off x="13366589" y="8325883"/>
              <a:ext cx="931071" cy="6123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71" name="Rechteck 170"/>
            <p:cNvSpPr>
              <a:spLocks/>
            </p:cNvSpPr>
            <p:nvPr/>
          </p:nvSpPr>
          <p:spPr>
            <a:xfrm>
              <a:off x="20081926" y="8073683"/>
              <a:ext cx="931071" cy="8645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72" name="Rechteck 171"/>
            <p:cNvSpPr>
              <a:spLocks/>
            </p:cNvSpPr>
            <p:nvPr/>
          </p:nvSpPr>
          <p:spPr>
            <a:xfrm>
              <a:off x="24558818" y="8375814"/>
              <a:ext cx="931071" cy="562377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73" name="Rechteck 172"/>
            <p:cNvSpPr>
              <a:spLocks/>
            </p:cNvSpPr>
            <p:nvPr/>
          </p:nvSpPr>
          <p:spPr>
            <a:xfrm>
              <a:off x="11128144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74" name="Rechteck 173"/>
            <p:cNvSpPr>
              <a:spLocks/>
            </p:cNvSpPr>
            <p:nvPr/>
          </p:nvSpPr>
          <p:spPr>
            <a:xfrm>
              <a:off x="16724257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75" name="Rechteck 174"/>
            <p:cNvSpPr>
              <a:spLocks/>
            </p:cNvSpPr>
            <p:nvPr/>
          </p:nvSpPr>
          <p:spPr>
            <a:xfrm>
              <a:off x="14485812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76" name="Rechteck 175"/>
            <p:cNvSpPr>
              <a:spLocks/>
            </p:cNvSpPr>
            <p:nvPr/>
          </p:nvSpPr>
          <p:spPr>
            <a:xfrm>
              <a:off x="17843480" y="6817522"/>
              <a:ext cx="931071" cy="212066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77" name="Rechteck 176"/>
            <p:cNvSpPr>
              <a:spLocks/>
            </p:cNvSpPr>
            <p:nvPr/>
          </p:nvSpPr>
          <p:spPr>
            <a:xfrm>
              <a:off x="22320371" y="7940385"/>
              <a:ext cx="931071" cy="99780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78" name="Rechteck 177"/>
            <p:cNvSpPr>
              <a:spLocks/>
            </p:cNvSpPr>
            <p:nvPr/>
          </p:nvSpPr>
          <p:spPr>
            <a:xfrm>
              <a:off x="21201149" y="6358328"/>
              <a:ext cx="931071" cy="2579863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79" name="Rechteck 178"/>
            <p:cNvSpPr>
              <a:spLocks/>
            </p:cNvSpPr>
            <p:nvPr/>
          </p:nvSpPr>
          <p:spPr>
            <a:xfrm>
              <a:off x="18962703" y="6488958"/>
              <a:ext cx="931071" cy="2449234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80" name="Rechteck 179"/>
            <p:cNvSpPr>
              <a:spLocks/>
            </p:cNvSpPr>
            <p:nvPr/>
          </p:nvSpPr>
          <p:spPr>
            <a:xfrm>
              <a:off x="15605034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81" name="Rechteck 180"/>
            <p:cNvSpPr>
              <a:spLocks/>
            </p:cNvSpPr>
            <p:nvPr/>
          </p:nvSpPr>
          <p:spPr>
            <a:xfrm>
              <a:off x="12247366" y="7648259"/>
              <a:ext cx="931071" cy="1289932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82" name="Rechteck 181"/>
            <p:cNvSpPr>
              <a:spLocks/>
            </p:cNvSpPr>
            <p:nvPr/>
          </p:nvSpPr>
          <p:spPr>
            <a:xfrm>
              <a:off x="23439594" y="7713575"/>
              <a:ext cx="931071" cy="122461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</p:grpSp>
      <p:cxnSp>
        <p:nvCxnSpPr>
          <p:cNvPr id="38" name="Linear Example"/>
          <p:cNvCxnSpPr/>
          <p:nvPr/>
        </p:nvCxnSpPr>
        <p:spPr>
          <a:xfrm flipV="1">
            <a:off x="16052960" y="8633460"/>
            <a:ext cx="6626" cy="6555351"/>
          </a:xfrm>
          <a:prstGeom prst="straightConnector1">
            <a:avLst/>
          </a:prstGeom>
          <a:ln w="190500" cap="rnd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Linear"/>
          <p:cNvGrpSpPr/>
          <p:nvPr/>
        </p:nvGrpSpPr>
        <p:grpSpPr>
          <a:xfrm>
            <a:off x="12554147" y="8489334"/>
            <a:ext cx="11409817" cy="6702680"/>
            <a:chOff x="12554147" y="8489334"/>
            <a:chExt cx="11409817" cy="6702680"/>
          </a:xfrm>
        </p:grpSpPr>
        <p:cxnSp>
          <p:nvCxnSpPr>
            <p:cNvPr id="36" name="Gerade Verbindung mit Pfeil 35"/>
            <p:cNvCxnSpPr/>
            <p:nvPr/>
          </p:nvCxnSpPr>
          <p:spPr>
            <a:xfrm flipV="1">
              <a:off x="23963964" y="8489334"/>
              <a:ext cx="0" cy="6702680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 flipV="1">
              <a:off x="12554147" y="8525702"/>
              <a:ext cx="6625" cy="6663109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Invert Example"/>
          <p:cNvCxnSpPr/>
          <p:nvPr/>
        </p:nvCxnSpPr>
        <p:spPr>
          <a:xfrm flipV="1">
            <a:off x="16060531" y="8633459"/>
            <a:ext cx="4337484" cy="6611404"/>
          </a:xfrm>
          <a:prstGeom prst="straightConnector1">
            <a:avLst/>
          </a:prstGeom>
          <a:ln w="190500" cap="rnd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Invert"/>
          <p:cNvGrpSpPr/>
          <p:nvPr/>
        </p:nvGrpSpPr>
        <p:grpSpPr>
          <a:xfrm>
            <a:off x="12581594" y="8489333"/>
            <a:ext cx="11370902" cy="6771082"/>
            <a:chOff x="12581594" y="8489333"/>
            <a:chExt cx="11370902" cy="6771082"/>
          </a:xfrm>
        </p:grpSpPr>
        <p:cxnSp>
          <p:nvCxnSpPr>
            <p:cNvPr id="77" name="Gerade Verbindung mit Pfeil 76"/>
            <p:cNvCxnSpPr/>
            <p:nvPr/>
          </p:nvCxnSpPr>
          <p:spPr>
            <a:xfrm flipV="1">
              <a:off x="12609352" y="8489333"/>
              <a:ext cx="11343144" cy="6720781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mit Pfeil 77"/>
            <p:cNvCxnSpPr/>
            <p:nvPr/>
          </p:nvCxnSpPr>
          <p:spPr>
            <a:xfrm flipH="1" flipV="1">
              <a:off x="12581594" y="8489333"/>
              <a:ext cx="11370902" cy="6771082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Bar Fill"/>
          <p:cNvSpPr>
            <a:spLocks/>
          </p:cNvSpPr>
          <p:nvPr/>
        </p:nvSpPr>
        <p:spPr>
          <a:xfrm>
            <a:off x="12582491" y="3027600"/>
            <a:ext cx="11381482" cy="1184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Bar Mover" descr="Right:  Bar Mover"/>
          <p:cNvSpPr>
            <a:spLocks/>
          </p:cNvSpPr>
          <p:nvPr/>
        </p:nvSpPr>
        <p:spPr>
          <a:xfrm>
            <a:off x="16063683" y="3027566"/>
            <a:ext cx="11354612" cy="1184028"/>
          </a:xfrm>
          <a:prstGeom prst="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74" name="Bar Border"/>
          <p:cNvSpPr>
            <a:spLocks/>
          </p:cNvSpPr>
          <p:nvPr/>
        </p:nvSpPr>
        <p:spPr>
          <a:xfrm>
            <a:off x="12570391" y="3027600"/>
            <a:ext cx="11381482" cy="1184028"/>
          </a:xfrm>
          <a:prstGeom prst="rect">
            <a:avLst/>
          </a:pr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5577E-6 -1.64455E-6 L 0.12234 -1.64455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 descr="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Raw" descr=" 6"/>
          <p:cNvGrpSpPr/>
          <p:nvPr/>
        </p:nvGrpSpPr>
        <p:grpSpPr>
          <a:xfrm>
            <a:off x="11708986" y="15293553"/>
            <a:ext cx="15000072" cy="3030461"/>
            <a:chOff x="10805423" y="15278772"/>
            <a:chExt cx="17011663" cy="3418160"/>
          </a:xfrm>
        </p:grpSpPr>
        <p:grpSp>
          <p:nvGrpSpPr>
            <p:cNvPr id="100" name="Gruppieren 99"/>
            <p:cNvGrpSpPr/>
            <p:nvPr/>
          </p:nvGrpSpPr>
          <p:grpSpPr>
            <a:xfrm>
              <a:off x="11819144" y="15278772"/>
              <a:ext cx="12910830" cy="2915543"/>
              <a:chOff x="10908763" y="6077786"/>
              <a:chExt cx="14761632" cy="2915543"/>
            </a:xfrm>
          </p:grpSpPr>
          <p:sp>
            <p:nvSpPr>
              <p:cNvPr id="101" name="Rechteck 100"/>
              <p:cNvSpPr>
                <a:spLocks/>
              </p:cNvSpPr>
              <p:nvPr/>
            </p:nvSpPr>
            <p:spPr>
              <a:xfrm>
                <a:off x="10908763" y="6077786"/>
                <a:ext cx="14761632" cy="291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hteck 101"/>
              <p:cNvSpPr>
                <a:spLocks/>
              </p:cNvSpPr>
              <p:nvPr/>
            </p:nvSpPr>
            <p:spPr>
              <a:xfrm>
                <a:off x="13333913" y="8325883"/>
                <a:ext cx="931071" cy="6123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hteck 102"/>
              <p:cNvSpPr>
                <a:spLocks/>
              </p:cNvSpPr>
              <p:nvPr/>
            </p:nvSpPr>
            <p:spPr>
              <a:xfrm>
                <a:off x="20049247" y="8073683"/>
                <a:ext cx="931071" cy="8645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hteck 103"/>
              <p:cNvSpPr>
                <a:spLocks/>
              </p:cNvSpPr>
              <p:nvPr/>
            </p:nvSpPr>
            <p:spPr>
              <a:xfrm>
                <a:off x="24526138" y="8375814"/>
                <a:ext cx="931071" cy="562377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hteck 104"/>
              <p:cNvSpPr>
                <a:spLocks/>
              </p:cNvSpPr>
              <p:nvPr/>
            </p:nvSpPr>
            <p:spPr>
              <a:xfrm>
                <a:off x="11095469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hteck 105"/>
              <p:cNvSpPr>
                <a:spLocks/>
              </p:cNvSpPr>
              <p:nvPr/>
            </p:nvSpPr>
            <p:spPr>
              <a:xfrm>
                <a:off x="16691580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hteck 50"/>
              <p:cNvSpPr>
                <a:spLocks/>
              </p:cNvSpPr>
              <p:nvPr/>
            </p:nvSpPr>
            <p:spPr>
              <a:xfrm>
                <a:off x="14453136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echteck 51"/>
              <p:cNvSpPr>
                <a:spLocks/>
              </p:cNvSpPr>
              <p:nvPr/>
            </p:nvSpPr>
            <p:spPr>
              <a:xfrm>
                <a:off x="17810802" y="6817522"/>
                <a:ext cx="931071" cy="212066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hteck 52"/>
              <p:cNvSpPr>
                <a:spLocks/>
              </p:cNvSpPr>
              <p:nvPr/>
            </p:nvSpPr>
            <p:spPr>
              <a:xfrm>
                <a:off x="22287691" y="7940385"/>
                <a:ext cx="931071" cy="99780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hteck 53"/>
              <p:cNvSpPr>
                <a:spLocks/>
              </p:cNvSpPr>
              <p:nvPr/>
            </p:nvSpPr>
            <p:spPr>
              <a:xfrm>
                <a:off x="21168469" y="6358328"/>
                <a:ext cx="931071" cy="2579863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hteck 54"/>
              <p:cNvSpPr>
                <a:spLocks/>
              </p:cNvSpPr>
              <p:nvPr/>
            </p:nvSpPr>
            <p:spPr>
              <a:xfrm>
                <a:off x="18930025" y="6488958"/>
                <a:ext cx="931071" cy="2449234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hteck 55"/>
              <p:cNvSpPr>
                <a:spLocks/>
              </p:cNvSpPr>
              <p:nvPr/>
            </p:nvSpPr>
            <p:spPr>
              <a:xfrm>
                <a:off x="15572358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hteck 56"/>
              <p:cNvSpPr>
                <a:spLocks/>
              </p:cNvSpPr>
              <p:nvPr/>
            </p:nvSpPr>
            <p:spPr>
              <a:xfrm>
                <a:off x="12214691" y="7648259"/>
                <a:ext cx="931071" cy="1289932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hteck 57"/>
              <p:cNvSpPr>
                <a:spLocks/>
              </p:cNvSpPr>
              <p:nvPr/>
            </p:nvSpPr>
            <p:spPr>
              <a:xfrm>
                <a:off x="23406925" y="7713575"/>
                <a:ext cx="931071" cy="122461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Textfeld 1"/>
            <p:cNvSpPr txBox="1"/>
            <p:nvPr/>
          </p:nvSpPr>
          <p:spPr>
            <a:xfrm>
              <a:off x="10805423" y="17065319"/>
              <a:ext cx="858447" cy="16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AT" sz="8800" dirty="0">
                  <a:solidFill>
                    <a:srgbClr val="F79646"/>
                  </a:solidFill>
                </a:rPr>
                <a:t>0</a:t>
              </a:r>
              <a:endParaRPr lang="en-US" sz="8800" dirty="0">
                <a:solidFill>
                  <a:srgbClr val="F79646"/>
                </a:solidFill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24859323" y="17017194"/>
              <a:ext cx="2957763" cy="1631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8800" dirty="0" smtClean="0">
                  <a:solidFill>
                    <a:srgbClr val="F79646"/>
                  </a:solidFill>
                </a:rPr>
                <a:t>100</a:t>
              </a:r>
              <a:endParaRPr lang="en-US" sz="8800" dirty="0">
                <a:solidFill>
                  <a:srgbClr val="F79646"/>
                </a:solidFill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1678544" y="5593713"/>
            <a:ext cx="13121453" cy="2942916"/>
            <a:chOff x="11678544" y="5593713"/>
            <a:chExt cx="13121453" cy="2942916"/>
          </a:xfrm>
        </p:grpSpPr>
        <p:sp>
          <p:nvSpPr>
            <p:cNvPr id="81" name="Textfeld 80"/>
            <p:cNvSpPr txBox="1"/>
            <p:nvPr/>
          </p:nvSpPr>
          <p:spPr>
            <a:xfrm>
              <a:off x="11678544" y="5593713"/>
              <a:ext cx="712663" cy="1375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prstClr val="white"/>
                  </a:solidFill>
                </a:rPr>
                <a:t>0</a:t>
              </a:r>
              <a:endParaRPr lang="en-US" sz="9600" dirty="0">
                <a:solidFill>
                  <a:prstClr val="white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24087334" y="5649838"/>
              <a:ext cx="712663" cy="1375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prstClr val="white"/>
                  </a:solidFill>
                </a:rPr>
                <a:t>1</a:t>
              </a:r>
              <a:endParaRPr lang="en-US" sz="9600" dirty="0">
                <a:solidFill>
                  <a:prstClr val="white"/>
                </a:solidFill>
              </a:endParaRPr>
            </a:p>
          </p:txBody>
        </p:sp>
        <p:grpSp>
          <p:nvGrpSpPr>
            <p:cNvPr id="59" name="Inverted" descr=" 168"/>
            <p:cNvGrpSpPr/>
            <p:nvPr/>
          </p:nvGrpSpPr>
          <p:grpSpPr>
            <a:xfrm flipH="1">
              <a:off x="12582482" y="5986732"/>
              <a:ext cx="11384154" cy="2549897"/>
              <a:chOff x="10908768" y="6077786"/>
              <a:chExt cx="14761640" cy="2915543"/>
            </a:xfrm>
          </p:grpSpPr>
          <p:sp>
            <p:nvSpPr>
              <p:cNvPr id="60" name="Rechteck 59"/>
              <p:cNvSpPr>
                <a:spLocks/>
              </p:cNvSpPr>
              <p:nvPr/>
            </p:nvSpPr>
            <p:spPr>
              <a:xfrm>
                <a:off x="10908768" y="6077786"/>
                <a:ext cx="14761640" cy="291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hteck 60"/>
              <p:cNvSpPr>
                <a:spLocks/>
              </p:cNvSpPr>
              <p:nvPr/>
            </p:nvSpPr>
            <p:spPr>
              <a:xfrm>
                <a:off x="13366589" y="8325883"/>
                <a:ext cx="931071" cy="6123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hteck 61"/>
              <p:cNvSpPr>
                <a:spLocks/>
              </p:cNvSpPr>
              <p:nvPr/>
            </p:nvSpPr>
            <p:spPr>
              <a:xfrm>
                <a:off x="20081926" y="8073683"/>
                <a:ext cx="931071" cy="8645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echteck 62"/>
              <p:cNvSpPr>
                <a:spLocks/>
              </p:cNvSpPr>
              <p:nvPr/>
            </p:nvSpPr>
            <p:spPr>
              <a:xfrm>
                <a:off x="24558818" y="8375814"/>
                <a:ext cx="931071" cy="562377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hteck 63"/>
              <p:cNvSpPr>
                <a:spLocks/>
              </p:cNvSpPr>
              <p:nvPr/>
            </p:nvSpPr>
            <p:spPr>
              <a:xfrm>
                <a:off x="11128144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hteck 64"/>
              <p:cNvSpPr>
                <a:spLocks/>
              </p:cNvSpPr>
              <p:nvPr/>
            </p:nvSpPr>
            <p:spPr>
              <a:xfrm>
                <a:off x="16724257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Rechteck 65"/>
              <p:cNvSpPr>
                <a:spLocks/>
              </p:cNvSpPr>
              <p:nvPr/>
            </p:nvSpPr>
            <p:spPr>
              <a:xfrm>
                <a:off x="14485812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hteck 66"/>
              <p:cNvSpPr>
                <a:spLocks/>
              </p:cNvSpPr>
              <p:nvPr/>
            </p:nvSpPr>
            <p:spPr>
              <a:xfrm>
                <a:off x="17843480" y="6817522"/>
                <a:ext cx="931071" cy="212066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hteck 67"/>
              <p:cNvSpPr>
                <a:spLocks/>
              </p:cNvSpPr>
              <p:nvPr/>
            </p:nvSpPr>
            <p:spPr>
              <a:xfrm>
                <a:off x="22320371" y="7940385"/>
                <a:ext cx="931071" cy="99780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hteck 68"/>
              <p:cNvSpPr>
                <a:spLocks/>
              </p:cNvSpPr>
              <p:nvPr/>
            </p:nvSpPr>
            <p:spPr>
              <a:xfrm>
                <a:off x="21201149" y="6358328"/>
                <a:ext cx="931071" cy="2579863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echteck 69"/>
              <p:cNvSpPr>
                <a:spLocks/>
              </p:cNvSpPr>
              <p:nvPr/>
            </p:nvSpPr>
            <p:spPr>
              <a:xfrm>
                <a:off x="18962703" y="6488958"/>
                <a:ext cx="931071" cy="2449234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hteck 70"/>
              <p:cNvSpPr>
                <a:spLocks/>
              </p:cNvSpPr>
              <p:nvPr/>
            </p:nvSpPr>
            <p:spPr>
              <a:xfrm>
                <a:off x="15605034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hteck 72"/>
              <p:cNvSpPr>
                <a:spLocks/>
              </p:cNvSpPr>
              <p:nvPr/>
            </p:nvSpPr>
            <p:spPr>
              <a:xfrm>
                <a:off x="12247366" y="7648259"/>
                <a:ext cx="931071" cy="1289932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hteck 75"/>
              <p:cNvSpPr>
                <a:spLocks/>
              </p:cNvSpPr>
              <p:nvPr/>
            </p:nvSpPr>
            <p:spPr>
              <a:xfrm>
                <a:off x="23439594" y="7713575"/>
                <a:ext cx="931071" cy="122461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" name="Gruppieren 7"/>
          <p:cNvGrpSpPr/>
          <p:nvPr/>
        </p:nvGrpSpPr>
        <p:grpSpPr>
          <a:xfrm>
            <a:off x="12581594" y="8489333"/>
            <a:ext cx="11370902" cy="6771082"/>
            <a:chOff x="12581594" y="8489333"/>
            <a:chExt cx="11370902" cy="6771082"/>
          </a:xfrm>
        </p:grpSpPr>
        <p:cxnSp>
          <p:nvCxnSpPr>
            <p:cNvPr id="77" name="Invert Example" descr=" 73"/>
            <p:cNvCxnSpPr/>
            <p:nvPr/>
          </p:nvCxnSpPr>
          <p:spPr>
            <a:xfrm flipV="1">
              <a:off x="16060531" y="8633459"/>
              <a:ext cx="4337484" cy="6611404"/>
            </a:xfrm>
            <a:prstGeom prst="straightConnector1">
              <a:avLst/>
            </a:prstGeom>
            <a:ln w="190500" cap="rnd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Invert" descr=" 15"/>
            <p:cNvGrpSpPr/>
            <p:nvPr/>
          </p:nvGrpSpPr>
          <p:grpSpPr>
            <a:xfrm>
              <a:off x="12581594" y="8489333"/>
              <a:ext cx="11370902" cy="6771082"/>
              <a:chOff x="12581594" y="8489333"/>
              <a:chExt cx="11370902" cy="6771082"/>
            </a:xfrm>
          </p:grpSpPr>
          <p:cxnSp>
            <p:nvCxnSpPr>
              <p:cNvPr id="49" name="Gerade Verbindung mit Pfeil 48"/>
              <p:cNvCxnSpPr/>
              <p:nvPr/>
            </p:nvCxnSpPr>
            <p:spPr>
              <a:xfrm flipV="1">
                <a:off x="12609352" y="8489333"/>
                <a:ext cx="11343144" cy="6720781"/>
              </a:xfrm>
              <a:prstGeom prst="straightConnector1">
                <a:avLst/>
              </a:prstGeom>
              <a:ln w="1905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mit Pfeil 49"/>
              <p:cNvCxnSpPr/>
              <p:nvPr/>
            </p:nvCxnSpPr>
            <p:spPr>
              <a:xfrm flipH="1" flipV="1">
                <a:off x="12581594" y="8489333"/>
                <a:ext cx="11370902" cy="6771082"/>
              </a:xfrm>
              <a:prstGeom prst="straightConnector1">
                <a:avLst/>
              </a:prstGeom>
              <a:ln w="1905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Bar Fill" descr=" 75"/>
          <p:cNvSpPr>
            <a:spLocks/>
          </p:cNvSpPr>
          <p:nvPr/>
        </p:nvSpPr>
        <p:spPr>
          <a:xfrm>
            <a:off x="12583114" y="3028386"/>
            <a:ext cx="11381482" cy="118402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72" name="Bar Mover" descr="Right:  Bar Mover"/>
          <p:cNvSpPr>
            <a:spLocks/>
          </p:cNvSpPr>
          <p:nvPr/>
        </p:nvSpPr>
        <p:spPr>
          <a:xfrm>
            <a:off x="20538907" y="3028386"/>
            <a:ext cx="11354612" cy="1184028"/>
          </a:xfrm>
          <a:prstGeom prst="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74" name="Bar Border" descr=" 74"/>
          <p:cNvSpPr>
            <a:spLocks/>
          </p:cNvSpPr>
          <p:nvPr/>
        </p:nvSpPr>
        <p:spPr>
          <a:xfrm>
            <a:off x="12571014" y="3028386"/>
            <a:ext cx="11381482" cy="1184028"/>
          </a:xfrm>
          <a:prstGeom prst="rect">
            <a:avLst/>
          </a:pr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grpSp>
        <p:nvGrpSpPr>
          <p:cNvPr id="83" name="Gruppieren 82"/>
          <p:cNvGrpSpPr/>
          <p:nvPr/>
        </p:nvGrpSpPr>
        <p:grpSpPr>
          <a:xfrm>
            <a:off x="12638380" y="5210629"/>
            <a:ext cx="11348612" cy="11129201"/>
            <a:chOff x="12013132" y="4116487"/>
            <a:chExt cx="12778720" cy="11129201"/>
          </a:xfrm>
        </p:grpSpPr>
        <p:cxnSp>
          <p:nvCxnSpPr>
            <p:cNvPr id="84" name="Gerade Verbindung mit Pfeil 83"/>
            <p:cNvCxnSpPr/>
            <p:nvPr/>
          </p:nvCxnSpPr>
          <p:spPr>
            <a:xfrm flipH="1" flipV="1">
              <a:off x="12013132" y="7643458"/>
              <a:ext cx="3860409" cy="7602230"/>
            </a:xfrm>
            <a:prstGeom prst="straightConnector1">
              <a:avLst/>
            </a:prstGeom>
            <a:ln w="190500" cap="rnd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mit Pfeil 84"/>
            <p:cNvCxnSpPr/>
            <p:nvPr/>
          </p:nvCxnSpPr>
          <p:spPr>
            <a:xfrm flipH="1" flipV="1">
              <a:off x="12135242" y="4116487"/>
              <a:ext cx="12656610" cy="11114688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74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197E-6 -3.23357E-6 L 4.76197E-6 0.055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389E-6 -1.77786E-6 L -0.10039 -1.77786E-6 C -0.14535 -1.77786E-6 -0.20047 0.05129 -0.20047 0.09356 L -0.20047 0.18866 " pathEditMode="relative" rAng="0" ptsTypes="FfFF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94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D8C5-3CCA-4EBF-9C5D-DA5DF965DB5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Inhaltsplatzhalter 4" hidden="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Video showing: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Scenario, </a:t>
            </a:r>
            <a:r>
              <a:rPr lang="en-GB" dirty="0" err="1" smtClean="0"/>
              <a:t>manpulate</a:t>
            </a:r>
            <a:r>
              <a:rPr lang="en-GB" dirty="0" smtClean="0"/>
              <a:t> mapping of attribute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Switch between two mode: </a:t>
            </a:r>
            <a:r>
              <a:rPr lang="en-GB" dirty="0" err="1" smtClean="0"/>
              <a:t>hor</a:t>
            </a:r>
            <a:r>
              <a:rPr lang="en-GB" dirty="0" smtClean="0"/>
              <a:t> / par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Add move points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Show java script editor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Apply A default one -&gt; argument for compare</a:t>
            </a:r>
            <a:endParaRPr lang="en-GB" dirty="0"/>
          </a:p>
        </p:txBody>
      </p:sp>
      <p:pic>
        <p:nvPicPr>
          <p:cNvPr id="7" name="video2_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987" y="997546"/>
            <a:ext cx="33646789" cy="1894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7535-1AD7-4DDE-A8BB-B3E2D03B1C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qs_r"/>
          <p:cNvSpPr txBox="1">
            <a:spLocks/>
          </p:cNvSpPr>
          <p:nvPr/>
        </p:nvSpPr>
        <p:spPr>
          <a:xfrm>
            <a:off x="19334436" y="4802841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0" dirty="0" smtClean="0">
              <a:solidFill>
                <a:srgbClr val="007437"/>
              </a:solidFill>
              <a:latin typeface="Lato" panose="020F0502020204030203" pitchFamily="34" charset="0"/>
            </a:endParaRPr>
          </a:p>
        </p:txBody>
      </p:sp>
      <p:sp>
        <p:nvSpPr>
          <p:cNvPr id="14" name="new_req" hidden="1"/>
          <p:cNvSpPr txBox="1">
            <a:spLocks/>
          </p:cNvSpPr>
          <p:nvPr/>
        </p:nvSpPr>
        <p:spPr>
          <a:xfrm>
            <a:off x="19334435" y="4802087"/>
            <a:ext cx="1724632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0" dirty="0" smtClean="0">
                <a:solidFill>
                  <a:prstClr val="white"/>
                </a:solidFill>
              </a:rPr>
              <a:t/>
            </a:r>
            <a:br>
              <a:rPr lang="en-GB" sz="10500" dirty="0" smtClean="0">
                <a:solidFill>
                  <a:prstClr val="white"/>
                </a:solidFill>
              </a:rPr>
            </a:br>
            <a:endParaRPr lang="en-GB" sz="10500" dirty="0" smtClean="0">
              <a:solidFill>
                <a:prstClr val="white"/>
              </a:solidFill>
            </a:endParaRPr>
          </a:p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prstClr val="white"/>
              </a:solidFill>
            </a:endParaRPr>
          </a:p>
          <a:p>
            <a:pPr marL="1371600" indent="-1371600">
              <a:buFont typeface="+mj-lt"/>
              <a:buAutoNum type="arabicPeriod" startAt="8"/>
            </a:pPr>
            <a:r>
              <a:rPr lang="en-GB" sz="10500" dirty="0" smtClean="0">
                <a:solidFill>
                  <a:prstClr val="white"/>
                </a:solidFill>
              </a:rPr>
              <a:t>Compare Rankings</a:t>
            </a:r>
          </a:p>
        </p:txBody>
      </p:sp>
      <p:sp>
        <p:nvSpPr>
          <p:cNvPr id="17" name="new_req_highlight"/>
          <p:cNvSpPr/>
          <p:nvPr/>
        </p:nvSpPr>
        <p:spPr>
          <a:xfrm>
            <a:off x="10284023" y="9089847"/>
            <a:ext cx="16012717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prstClr val="white"/>
                </a:solidFill>
                <a:latin typeface="Lato" panose="020F0502020204030203" pitchFamily="34" charset="0"/>
              </a:rPr>
              <a:t>Compare Rankings</a:t>
            </a:r>
            <a:endParaRPr lang="en-GB" sz="15000" dirty="0">
              <a:solidFill>
                <a:prstClr val="white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Bump Charts</a:t>
            </a:r>
            <a:endParaRPr lang="en-GB" noProof="0" dirty="0"/>
          </a:p>
        </p:txBody>
      </p:sp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0983147" y="7275458"/>
            <a:ext cx="7082906" cy="9151711"/>
            <a:chOff x="9429396" y="7122967"/>
            <a:chExt cx="7082906" cy="9151711"/>
          </a:xfrm>
        </p:grpSpPr>
        <p:grpSp>
          <p:nvGrpSpPr>
            <p:cNvPr id="78" name="Gruppieren 77"/>
            <p:cNvGrpSpPr/>
            <p:nvPr/>
          </p:nvGrpSpPr>
          <p:grpSpPr>
            <a:xfrm>
              <a:off x="9429396" y="7122967"/>
              <a:ext cx="2739945" cy="9151711"/>
              <a:chOff x="11625343" y="7122967"/>
              <a:chExt cx="2739945" cy="9151711"/>
            </a:xfrm>
          </p:grpSpPr>
          <p:sp>
            <p:nvSpPr>
              <p:cNvPr id="79" name="Textfeld 78"/>
              <p:cNvSpPr txBox="1"/>
              <p:nvPr/>
            </p:nvSpPr>
            <p:spPr>
              <a:xfrm>
                <a:off x="11625343" y="7122967"/>
                <a:ext cx="2739942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 anchor="ctr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sz="7200" dirty="0" smtClean="0">
                    <a:solidFill>
                      <a:prstClr val="white"/>
                    </a:solidFill>
                  </a:rPr>
                  <a:t>Rank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11625346" y="10514678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2.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Textfeld 80"/>
              <p:cNvSpPr txBox="1"/>
              <p:nvPr/>
            </p:nvSpPr>
            <p:spPr>
              <a:xfrm>
                <a:off x="11625346" y="14834678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5.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11625346" y="13394678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4.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Textfeld 82"/>
              <p:cNvSpPr txBox="1"/>
              <p:nvPr/>
            </p:nvSpPr>
            <p:spPr>
              <a:xfrm>
                <a:off x="11625346" y="11954678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3.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Textfeld 83"/>
              <p:cNvSpPr txBox="1"/>
              <p:nvPr/>
            </p:nvSpPr>
            <p:spPr>
              <a:xfrm>
                <a:off x="11625346" y="9192890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1.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uppieren 91"/>
            <p:cNvGrpSpPr/>
            <p:nvPr/>
          </p:nvGrpSpPr>
          <p:grpSpPr>
            <a:xfrm>
              <a:off x="12169338" y="7122967"/>
              <a:ext cx="4342964" cy="8864988"/>
              <a:chOff x="13651027" y="7122967"/>
              <a:chExt cx="4796034" cy="8864988"/>
            </a:xfrm>
          </p:grpSpPr>
          <p:sp>
            <p:nvSpPr>
              <p:cNvPr id="93" name="Textfeld 92"/>
              <p:cNvSpPr txBox="1"/>
              <p:nvPr/>
            </p:nvSpPr>
            <p:spPr>
              <a:xfrm>
                <a:off x="13651029" y="7122967"/>
                <a:ext cx="4796032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Score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hteck 93"/>
              <p:cNvSpPr>
                <a:spLocks/>
              </p:cNvSpPr>
              <p:nvPr/>
            </p:nvSpPr>
            <p:spPr>
              <a:xfrm>
                <a:off x="13651027" y="9481900"/>
                <a:ext cx="4342962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hteck 94"/>
              <p:cNvSpPr>
                <a:spLocks/>
              </p:cNvSpPr>
              <p:nvPr/>
            </p:nvSpPr>
            <p:spPr>
              <a:xfrm>
                <a:off x="13651031" y="10803688"/>
                <a:ext cx="3692043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eck 95"/>
              <p:cNvSpPr>
                <a:spLocks/>
              </p:cNvSpPr>
              <p:nvPr/>
            </p:nvSpPr>
            <p:spPr>
              <a:xfrm>
                <a:off x="13651030" y="12243688"/>
                <a:ext cx="2951960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hteck 96"/>
              <p:cNvSpPr>
                <a:spLocks/>
              </p:cNvSpPr>
              <p:nvPr/>
            </p:nvSpPr>
            <p:spPr>
              <a:xfrm>
                <a:off x="13651031" y="13683688"/>
                <a:ext cx="2762391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hteck 97"/>
              <p:cNvSpPr>
                <a:spLocks/>
              </p:cNvSpPr>
              <p:nvPr/>
            </p:nvSpPr>
            <p:spPr>
              <a:xfrm>
                <a:off x="13651030" y="15123688"/>
                <a:ext cx="1019788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9" name="Gruppieren 98"/>
          <p:cNvGrpSpPr/>
          <p:nvPr/>
        </p:nvGrpSpPr>
        <p:grpSpPr>
          <a:xfrm>
            <a:off x="9081741" y="7274223"/>
            <a:ext cx="16957884" cy="9159405"/>
            <a:chOff x="8929341" y="7121823"/>
            <a:chExt cx="16957884" cy="9159405"/>
          </a:xfrm>
        </p:grpSpPr>
        <p:sp>
          <p:nvSpPr>
            <p:cNvPr id="100" name="Textfeld 99"/>
            <p:cNvSpPr txBox="1"/>
            <p:nvPr/>
          </p:nvSpPr>
          <p:spPr>
            <a:xfrm>
              <a:off x="121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r>
                <a:rPr lang="en-US" dirty="0">
                  <a:solidFill>
                    <a:prstClr val="white"/>
                  </a:solidFill>
                </a:rPr>
                <a:t>University</a:t>
              </a:r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1216739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prstClr val="white"/>
                  </a:solidFill>
                </a:rPr>
                <a:t>Harvard, US</a:t>
              </a:r>
              <a:r>
                <a:rPr lang="en-GB" sz="8800" dirty="0">
                  <a:solidFill>
                    <a:prstClr val="white"/>
                  </a:solidFill>
                </a:rPr>
                <a:t>A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12167392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Oxford, </a:t>
              </a:r>
              <a:r>
                <a:rPr lang="en-US" sz="8800" dirty="0" smtClean="0">
                  <a:solidFill>
                    <a:prstClr val="white"/>
                  </a:solidFill>
                </a:rPr>
                <a:t>UK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12167392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Cambridge, </a:t>
              </a:r>
              <a:r>
                <a:rPr lang="en-US" sz="8800" dirty="0" smtClean="0">
                  <a:solidFill>
                    <a:prstClr val="white"/>
                  </a:solidFill>
                </a:rPr>
                <a:t>UK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04" name="Textfeld 103"/>
            <p:cNvSpPr txBox="1"/>
            <p:nvPr/>
          </p:nvSpPr>
          <p:spPr>
            <a:xfrm>
              <a:off x="1216739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prstClr val="white"/>
                  </a:solidFill>
                </a:rPr>
                <a:t>Princeton, </a:t>
              </a:r>
              <a:r>
                <a:rPr lang="en-US" sz="8800" dirty="0" smtClean="0">
                  <a:solidFill>
                    <a:prstClr val="white"/>
                  </a:solidFill>
                </a:rPr>
                <a:t>US</a:t>
              </a:r>
              <a:r>
                <a:rPr lang="en-GB" sz="8800" dirty="0">
                  <a:solidFill>
                    <a:prstClr val="white"/>
                  </a:solidFill>
                </a:rPr>
                <a:t>A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sp>
          <p:nvSpPr>
            <p:cNvPr id="105" name="Textfeld 104"/>
            <p:cNvSpPr txBox="1"/>
            <p:nvPr/>
          </p:nvSpPr>
          <p:spPr>
            <a:xfrm>
              <a:off x="1216739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prstClr val="white"/>
                  </a:solidFill>
                </a:rPr>
                <a:t>MIT, US</a:t>
              </a:r>
              <a:r>
                <a:rPr lang="en-GB" sz="8800" dirty="0">
                  <a:solidFill>
                    <a:prstClr val="white"/>
                  </a:solidFill>
                </a:rPr>
                <a:t>A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grpSp>
          <p:nvGrpSpPr>
            <p:cNvPr id="106" name="Gruppieren 105"/>
            <p:cNvGrpSpPr/>
            <p:nvPr/>
          </p:nvGrpSpPr>
          <p:grpSpPr>
            <a:xfrm>
              <a:off x="8929341" y="7121823"/>
              <a:ext cx="3240000" cy="9152855"/>
              <a:chOff x="11125288" y="7121823"/>
              <a:chExt cx="3240000" cy="9152855"/>
            </a:xfrm>
          </p:grpSpPr>
          <p:sp>
            <p:nvSpPr>
              <p:cNvPr id="114" name="Textfeld 113"/>
              <p:cNvSpPr txBox="1"/>
              <p:nvPr/>
            </p:nvSpPr>
            <p:spPr>
              <a:xfrm>
                <a:off x="11125288" y="7121823"/>
                <a:ext cx="324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Rank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Textfeld 114"/>
              <p:cNvSpPr txBox="1"/>
              <p:nvPr/>
            </p:nvSpPr>
            <p:spPr>
              <a:xfrm>
                <a:off x="11125288" y="1051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2.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Textfeld 115"/>
              <p:cNvSpPr txBox="1"/>
              <p:nvPr/>
            </p:nvSpPr>
            <p:spPr>
              <a:xfrm>
                <a:off x="11125288" y="1483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5.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Textfeld 116"/>
              <p:cNvSpPr txBox="1"/>
              <p:nvPr/>
            </p:nvSpPr>
            <p:spPr>
              <a:xfrm>
                <a:off x="11125288" y="1339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4.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Textfeld 117"/>
              <p:cNvSpPr txBox="1"/>
              <p:nvPr/>
            </p:nvSpPr>
            <p:spPr>
              <a:xfrm>
                <a:off x="11125288" y="1195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3.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Textfeld 118"/>
              <p:cNvSpPr txBox="1"/>
              <p:nvPr/>
            </p:nvSpPr>
            <p:spPr>
              <a:xfrm>
                <a:off x="11125288" y="9192890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prstClr val="white"/>
                    </a:solidFill>
                  </a:rPr>
                  <a:t>1.</a:t>
                </a:r>
                <a:endParaRPr lang="en-US" sz="88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7" name="Gruppieren 106"/>
            <p:cNvGrpSpPr/>
            <p:nvPr/>
          </p:nvGrpSpPr>
          <p:grpSpPr>
            <a:xfrm>
              <a:off x="19367392" y="7121823"/>
              <a:ext cx="6519833" cy="8864988"/>
              <a:chOff x="21600000" y="7121823"/>
              <a:chExt cx="7200000" cy="8864988"/>
            </a:xfrm>
          </p:grpSpPr>
          <p:sp>
            <p:nvSpPr>
              <p:cNvPr id="108" name="Textfeld 107"/>
              <p:cNvSpPr txBox="1"/>
              <p:nvPr/>
            </p:nvSpPr>
            <p:spPr>
              <a:xfrm>
                <a:off x="21600000" y="7121823"/>
                <a:ext cx="720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Score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Rechteck 108"/>
              <p:cNvSpPr>
                <a:spLocks/>
              </p:cNvSpPr>
              <p:nvPr/>
            </p:nvSpPr>
            <p:spPr>
              <a:xfrm>
                <a:off x="21600000" y="9480756"/>
                <a:ext cx="6519833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Rechteck 109"/>
              <p:cNvSpPr>
                <a:spLocks/>
              </p:cNvSpPr>
              <p:nvPr/>
            </p:nvSpPr>
            <p:spPr>
              <a:xfrm>
                <a:off x="21600000" y="10802544"/>
                <a:ext cx="612378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Rechteck 110"/>
              <p:cNvSpPr>
                <a:spLocks/>
              </p:cNvSpPr>
              <p:nvPr/>
            </p:nvSpPr>
            <p:spPr>
              <a:xfrm>
                <a:off x="21600000" y="12242544"/>
                <a:ext cx="5367705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Rechteck 111"/>
              <p:cNvSpPr>
                <a:spLocks/>
              </p:cNvSpPr>
              <p:nvPr/>
            </p:nvSpPr>
            <p:spPr>
              <a:xfrm>
                <a:off x="21600000" y="13682544"/>
                <a:ext cx="4431601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Rechteck 112"/>
              <p:cNvSpPr>
                <a:spLocks/>
              </p:cNvSpPr>
              <p:nvPr/>
            </p:nvSpPr>
            <p:spPr>
              <a:xfrm>
                <a:off x="21600000" y="15122544"/>
                <a:ext cx="306189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7" name="Gruppieren 136"/>
          <p:cNvGrpSpPr/>
          <p:nvPr/>
        </p:nvGrpSpPr>
        <p:grpSpPr>
          <a:xfrm>
            <a:off x="31301689" y="7275458"/>
            <a:ext cx="4342964" cy="8864988"/>
            <a:chOff x="13651027" y="7122967"/>
            <a:chExt cx="4796034" cy="8864988"/>
          </a:xfrm>
        </p:grpSpPr>
        <p:sp>
          <p:nvSpPr>
            <p:cNvPr id="138" name="Textfeld 137"/>
            <p:cNvSpPr txBox="1"/>
            <p:nvPr/>
          </p:nvSpPr>
          <p:spPr>
            <a:xfrm>
              <a:off x="13651029" y="7122967"/>
              <a:ext cx="4796032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Score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9" name="Rechteck 138"/>
            <p:cNvSpPr>
              <a:spLocks/>
            </p:cNvSpPr>
            <p:nvPr/>
          </p:nvSpPr>
          <p:spPr>
            <a:xfrm>
              <a:off x="13651027" y="9481900"/>
              <a:ext cx="4523159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40" name="Rechteck 139"/>
            <p:cNvSpPr>
              <a:spLocks/>
            </p:cNvSpPr>
            <p:nvPr/>
          </p:nvSpPr>
          <p:spPr>
            <a:xfrm>
              <a:off x="13651030" y="10803688"/>
              <a:ext cx="4314786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41" name="Rechteck 140"/>
            <p:cNvSpPr>
              <a:spLocks/>
            </p:cNvSpPr>
            <p:nvPr/>
          </p:nvSpPr>
          <p:spPr>
            <a:xfrm>
              <a:off x="13651031" y="12243688"/>
              <a:ext cx="3449248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42" name="Rechteck 141"/>
            <p:cNvSpPr>
              <a:spLocks/>
            </p:cNvSpPr>
            <p:nvPr/>
          </p:nvSpPr>
          <p:spPr>
            <a:xfrm>
              <a:off x="13651033" y="13683688"/>
              <a:ext cx="2398013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  <p:sp>
          <p:nvSpPr>
            <p:cNvPr id="143" name="Rechteck 142"/>
            <p:cNvSpPr>
              <a:spLocks/>
            </p:cNvSpPr>
            <p:nvPr/>
          </p:nvSpPr>
          <p:spPr>
            <a:xfrm>
              <a:off x="13651030" y="15123688"/>
              <a:ext cx="2039576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17813231" y="9501849"/>
            <a:ext cx="13377022" cy="6637361"/>
            <a:chOff x="18411104" y="9501849"/>
            <a:chExt cx="13377022" cy="6637361"/>
          </a:xfrm>
        </p:grpSpPr>
        <p:grpSp>
          <p:nvGrpSpPr>
            <p:cNvPr id="330" name="Gruppieren 329"/>
            <p:cNvGrpSpPr/>
            <p:nvPr/>
          </p:nvGrpSpPr>
          <p:grpSpPr>
            <a:xfrm>
              <a:off x="18411104" y="9501849"/>
              <a:ext cx="13377022" cy="6637361"/>
              <a:chOff x="18411104" y="9501849"/>
              <a:chExt cx="13377022" cy="6637361"/>
            </a:xfrm>
          </p:grpSpPr>
          <p:grpSp>
            <p:nvGrpSpPr>
              <p:cNvPr id="259" name="Gruppieren 258"/>
              <p:cNvGrpSpPr/>
              <p:nvPr/>
            </p:nvGrpSpPr>
            <p:grpSpPr>
              <a:xfrm>
                <a:off x="28618207" y="9633154"/>
                <a:ext cx="3169919" cy="6506056"/>
                <a:chOff x="28618207" y="9633154"/>
                <a:chExt cx="3169919" cy="6506056"/>
              </a:xfrm>
            </p:grpSpPr>
            <p:sp>
              <p:nvSpPr>
                <p:cNvPr id="173" name="Rechteck 172"/>
                <p:cNvSpPr>
                  <a:spLocks/>
                </p:cNvSpPr>
                <p:nvPr/>
              </p:nvSpPr>
              <p:spPr>
                <a:xfrm>
                  <a:off x="28618207" y="9633154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0" name="Gerade Verbindung 159"/>
                <p:cNvCxnSpPr>
                  <a:stCxn id="173" idx="3"/>
                </p:cNvCxnSpPr>
                <p:nvPr/>
              </p:nvCxnSpPr>
              <p:spPr>
                <a:xfrm>
                  <a:off x="28663926" y="10065288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Gerade Verbindung 163"/>
                <p:cNvCxnSpPr>
                  <a:endCxn id="181" idx="3"/>
                </p:cNvCxnSpPr>
                <p:nvPr/>
              </p:nvCxnSpPr>
              <p:spPr>
                <a:xfrm>
                  <a:off x="31413469" y="1138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Rechteck 175"/>
                <p:cNvSpPr>
                  <a:spLocks/>
                </p:cNvSpPr>
                <p:nvPr/>
              </p:nvSpPr>
              <p:spPr>
                <a:xfrm>
                  <a:off x="28634742" y="1095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" name="Rechteck 176"/>
                <p:cNvSpPr>
                  <a:spLocks/>
                </p:cNvSpPr>
                <p:nvPr/>
              </p:nvSpPr>
              <p:spPr>
                <a:xfrm>
                  <a:off x="28641066" y="1239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" name="Rechteck 177"/>
                <p:cNvSpPr>
                  <a:spLocks/>
                </p:cNvSpPr>
                <p:nvPr/>
              </p:nvSpPr>
              <p:spPr>
                <a:xfrm>
                  <a:off x="28641066" y="1383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" name="Rechteck 178"/>
                <p:cNvSpPr>
                  <a:spLocks/>
                </p:cNvSpPr>
                <p:nvPr/>
              </p:nvSpPr>
              <p:spPr>
                <a:xfrm>
                  <a:off x="28641066" y="15274943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" name="Rechteck 179"/>
                <p:cNvSpPr>
                  <a:spLocks/>
                </p:cNvSpPr>
                <p:nvPr/>
              </p:nvSpPr>
              <p:spPr>
                <a:xfrm>
                  <a:off x="31742407" y="9634391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" name="Rechteck 180"/>
                <p:cNvSpPr>
                  <a:spLocks/>
                </p:cNvSpPr>
                <p:nvPr/>
              </p:nvSpPr>
              <p:spPr>
                <a:xfrm>
                  <a:off x="31742407" y="1095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" name="Rechteck 181"/>
                <p:cNvSpPr>
                  <a:spLocks/>
                </p:cNvSpPr>
                <p:nvPr/>
              </p:nvSpPr>
              <p:spPr>
                <a:xfrm>
                  <a:off x="31742407" y="1239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" name="Rechteck 182"/>
                <p:cNvSpPr>
                  <a:spLocks/>
                </p:cNvSpPr>
                <p:nvPr/>
              </p:nvSpPr>
              <p:spPr>
                <a:xfrm>
                  <a:off x="31742407" y="1383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" name="Rechteck 183"/>
                <p:cNvSpPr>
                  <a:spLocks/>
                </p:cNvSpPr>
                <p:nvPr/>
              </p:nvSpPr>
              <p:spPr>
                <a:xfrm>
                  <a:off x="31741798" y="15274942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99" name="Gerade Verbindung 198"/>
                <p:cNvCxnSpPr/>
                <p:nvPr/>
              </p:nvCxnSpPr>
              <p:spPr>
                <a:xfrm>
                  <a:off x="31382407" y="10066524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Gerade Verbindung 199"/>
                <p:cNvCxnSpPr/>
                <p:nvPr/>
              </p:nvCxnSpPr>
              <p:spPr>
                <a:xfrm>
                  <a:off x="31382407" y="1282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Gerade Verbindung 200"/>
                <p:cNvCxnSpPr/>
                <p:nvPr/>
              </p:nvCxnSpPr>
              <p:spPr>
                <a:xfrm>
                  <a:off x="31382407" y="1426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Gerade Verbindung 201"/>
                <p:cNvCxnSpPr/>
                <p:nvPr/>
              </p:nvCxnSpPr>
              <p:spPr>
                <a:xfrm>
                  <a:off x="31382407" y="15708313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Gerade Verbindung 202"/>
                <p:cNvCxnSpPr/>
                <p:nvPr/>
              </p:nvCxnSpPr>
              <p:spPr>
                <a:xfrm>
                  <a:off x="28663926" y="11388313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Gerade Verbindung 203"/>
                <p:cNvCxnSpPr/>
                <p:nvPr/>
              </p:nvCxnSpPr>
              <p:spPr>
                <a:xfrm>
                  <a:off x="28663926" y="12828313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Gerade Verbindung 204"/>
                <p:cNvCxnSpPr/>
                <p:nvPr/>
              </p:nvCxnSpPr>
              <p:spPr>
                <a:xfrm>
                  <a:off x="28663926" y="14265841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Gerade Verbindung 205"/>
                <p:cNvCxnSpPr/>
                <p:nvPr/>
              </p:nvCxnSpPr>
              <p:spPr>
                <a:xfrm>
                  <a:off x="28663926" y="15708314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Gerade Verbindung 206"/>
                <p:cNvCxnSpPr/>
                <p:nvPr/>
              </p:nvCxnSpPr>
              <p:spPr>
                <a:xfrm>
                  <a:off x="29023926" y="10066525"/>
                  <a:ext cx="2389543" cy="1320552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Gerade Verbindung 209"/>
                <p:cNvCxnSpPr/>
                <p:nvPr/>
              </p:nvCxnSpPr>
              <p:spPr>
                <a:xfrm>
                  <a:off x="29023927" y="11387077"/>
                  <a:ext cx="2358476" cy="1442473"/>
                </a:xfrm>
                <a:prstGeom prst="line">
                  <a:avLst/>
                </a:prstGeom>
                <a:ln w="101600" cap="flat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Gerade Verbindung 211"/>
                <p:cNvCxnSpPr/>
                <p:nvPr/>
              </p:nvCxnSpPr>
              <p:spPr>
                <a:xfrm flipV="1">
                  <a:off x="29023925" y="10062016"/>
                  <a:ext cx="2358478" cy="420382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Gerade Verbindung 212"/>
                <p:cNvCxnSpPr/>
                <p:nvPr/>
              </p:nvCxnSpPr>
              <p:spPr>
                <a:xfrm flipV="1">
                  <a:off x="29023924" y="14265842"/>
                  <a:ext cx="2358483" cy="1437962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uppieren 259"/>
              <p:cNvGrpSpPr/>
              <p:nvPr/>
            </p:nvGrpSpPr>
            <p:grpSpPr>
              <a:xfrm>
                <a:off x="18411104" y="9501849"/>
                <a:ext cx="3169919" cy="6506056"/>
                <a:chOff x="28618207" y="9633154"/>
                <a:chExt cx="3169919" cy="6506056"/>
              </a:xfrm>
            </p:grpSpPr>
            <p:sp>
              <p:nvSpPr>
                <p:cNvPr id="261" name="Rechteck 260"/>
                <p:cNvSpPr>
                  <a:spLocks/>
                </p:cNvSpPr>
                <p:nvPr/>
              </p:nvSpPr>
              <p:spPr>
                <a:xfrm>
                  <a:off x="28618207" y="9633154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2" name="Gerade Verbindung 261"/>
                <p:cNvCxnSpPr>
                  <a:stCxn id="261" idx="3"/>
                </p:cNvCxnSpPr>
                <p:nvPr/>
              </p:nvCxnSpPr>
              <p:spPr>
                <a:xfrm>
                  <a:off x="28663926" y="10065288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Gerade Verbindung 262"/>
                <p:cNvCxnSpPr>
                  <a:endCxn id="269" idx="3"/>
                </p:cNvCxnSpPr>
                <p:nvPr/>
              </p:nvCxnSpPr>
              <p:spPr>
                <a:xfrm>
                  <a:off x="31413469" y="1138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Rechteck 263"/>
                <p:cNvSpPr>
                  <a:spLocks/>
                </p:cNvSpPr>
                <p:nvPr/>
              </p:nvSpPr>
              <p:spPr>
                <a:xfrm>
                  <a:off x="28634742" y="1095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5" name="Rechteck 264"/>
                <p:cNvSpPr>
                  <a:spLocks/>
                </p:cNvSpPr>
                <p:nvPr/>
              </p:nvSpPr>
              <p:spPr>
                <a:xfrm>
                  <a:off x="28641066" y="1239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6" name="Rechteck 265"/>
                <p:cNvSpPr>
                  <a:spLocks/>
                </p:cNvSpPr>
                <p:nvPr/>
              </p:nvSpPr>
              <p:spPr>
                <a:xfrm>
                  <a:off x="28641066" y="1383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7" name="Rechteck 266"/>
                <p:cNvSpPr>
                  <a:spLocks/>
                </p:cNvSpPr>
                <p:nvPr/>
              </p:nvSpPr>
              <p:spPr>
                <a:xfrm>
                  <a:off x="28641066" y="15274943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8" name="Rechteck 267"/>
                <p:cNvSpPr>
                  <a:spLocks/>
                </p:cNvSpPr>
                <p:nvPr/>
              </p:nvSpPr>
              <p:spPr>
                <a:xfrm>
                  <a:off x="31742407" y="9634391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9" name="Rechteck 268"/>
                <p:cNvSpPr>
                  <a:spLocks/>
                </p:cNvSpPr>
                <p:nvPr/>
              </p:nvSpPr>
              <p:spPr>
                <a:xfrm>
                  <a:off x="31742407" y="1095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0" name="Rechteck 269"/>
                <p:cNvSpPr>
                  <a:spLocks/>
                </p:cNvSpPr>
                <p:nvPr/>
              </p:nvSpPr>
              <p:spPr>
                <a:xfrm>
                  <a:off x="31742407" y="1239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1" name="Rechteck 270"/>
                <p:cNvSpPr>
                  <a:spLocks/>
                </p:cNvSpPr>
                <p:nvPr/>
              </p:nvSpPr>
              <p:spPr>
                <a:xfrm>
                  <a:off x="31742407" y="1383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2" name="Rechteck 271"/>
                <p:cNvSpPr>
                  <a:spLocks/>
                </p:cNvSpPr>
                <p:nvPr/>
              </p:nvSpPr>
              <p:spPr>
                <a:xfrm>
                  <a:off x="31741798" y="15274942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3" name="Gerade Verbindung 272"/>
                <p:cNvCxnSpPr/>
                <p:nvPr/>
              </p:nvCxnSpPr>
              <p:spPr>
                <a:xfrm>
                  <a:off x="31382407" y="10066524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Gerade Verbindung 273"/>
                <p:cNvCxnSpPr/>
                <p:nvPr/>
              </p:nvCxnSpPr>
              <p:spPr>
                <a:xfrm>
                  <a:off x="31382407" y="1282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Gerade Verbindung 274"/>
                <p:cNvCxnSpPr/>
                <p:nvPr/>
              </p:nvCxnSpPr>
              <p:spPr>
                <a:xfrm>
                  <a:off x="31382407" y="1426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Gerade Verbindung 275"/>
                <p:cNvCxnSpPr/>
                <p:nvPr/>
              </p:nvCxnSpPr>
              <p:spPr>
                <a:xfrm>
                  <a:off x="31382407" y="15708313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Gerade Verbindung 276"/>
                <p:cNvCxnSpPr/>
                <p:nvPr/>
              </p:nvCxnSpPr>
              <p:spPr>
                <a:xfrm>
                  <a:off x="28663926" y="11388313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Gerade Verbindung 277"/>
                <p:cNvCxnSpPr/>
                <p:nvPr/>
              </p:nvCxnSpPr>
              <p:spPr>
                <a:xfrm>
                  <a:off x="28663926" y="12828313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Gerade Verbindung 278"/>
                <p:cNvCxnSpPr/>
                <p:nvPr/>
              </p:nvCxnSpPr>
              <p:spPr>
                <a:xfrm>
                  <a:off x="28663926" y="14265841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Gerade Verbindung 279"/>
                <p:cNvCxnSpPr/>
                <p:nvPr/>
              </p:nvCxnSpPr>
              <p:spPr>
                <a:xfrm>
                  <a:off x="28663926" y="15708314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Gerade Verbindung 280"/>
                <p:cNvCxnSpPr/>
                <p:nvPr/>
              </p:nvCxnSpPr>
              <p:spPr>
                <a:xfrm flipV="1">
                  <a:off x="29023924" y="10065287"/>
                  <a:ext cx="2358479" cy="1238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Gerade Verbindung 281"/>
                <p:cNvCxnSpPr/>
                <p:nvPr/>
              </p:nvCxnSpPr>
              <p:spPr>
                <a:xfrm>
                  <a:off x="29023924" y="11390787"/>
                  <a:ext cx="2358479" cy="287752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Gerade Verbindung 282"/>
                <p:cNvCxnSpPr/>
                <p:nvPr/>
              </p:nvCxnSpPr>
              <p:spPr>
                <a:xfrm flipV="1">
                  <a:off x="29023925" y="12827695"/>
                  <a:ext cx="2358478" cy="143814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Gerade Verbindung 283"/>
                <p:cNvCxnSpPr/>
                <p:nvPr/>
              </p:nvCxnSpPr>
              <p:spPr>
                <a:xfrm flipV="1">
                  <a:off x="29023925" y="15707075"/>
                  <a:ext cx="2389544" cy="3714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Gerade Verbindung 312"/>
                <p:cNvCxnSpPr/>
                <p:nvPr/>
              </p:nvCxnSpPr>
              <p:spPr>
                <a:xfrm flipV="1">
                  <a:off x="29023926" y="11388312"/>
                  <a:ext cx="2358477" cy="1439383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uppieren 328"/>
              <p:cNvGrpSpPr/>
              <p:nvPr/>
            </p:nvGrpSpPr>
            <p:grpSpPr>
              <a:xfrm>
                <a:off x="21350794" y="9646518"/>
                <a:ext cx="3109736" cy="6472785"/>
                <a:chOff x="21350794" y="9646518"/>
                <a:chExt cx="3109736" cy="6472785"/>
              </a:xfrm>
            </p:grpSpPr>
            <p:sp>
              <p:nvSpPr>
                <p:cNvPr id="324" name="Textfeld 323"/>
                <p:cNvSpPr txBox="1"/>
                <p:nvPr/>
              </p:nvSpPr>
              <p:spPr>
                <a:xfrm>
                  <a:off x="21350794" y="10971581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800" dirty="0" smtClean="0">
                      <a:solidFill>
                        <a:prstClr val="white"/>
                      </a:solidFill>
                    </a:rPr>
                    <a:t>(+1)</a:t>
                  </a:r>
                  <a:endParaRPr lang="en-US" sz="48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5" name="Textfeld 324"/>
                <p:cNvSpPr txBox="1"/>
                <p:nvPr/>
              </p:nvSpPr>
              <p:spPr>
                <a:xfrm>
                  <a:off x="23008144" y="15288306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 sz="48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6" name="Textfeld 325"/>
                <p:cNvSpPr txBox="1"/>
                <p:nvPr/>
              </p:nvSpPr>
              <p:spPr>
                <a:xfrm>
                  <a:off x="21350794" y="13848306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800" dirty="0" smtClean="0">
                      <a:solidFill>
                        <a:prstClr val="white"/>
                      </a:solidFill>
                    </a:rPr>
                    <a:t>(-2)</a:t>
                  </a:r>
                </a:p>
              </p:txBody>
            </p:sp>
            <p:sp>
              <p:nvSpPr>
                <p:cNvPr id="327" name="Textfeld 326"/>
                <p:cNvSpPr txBox="1"/>
                <p:nvPr/>
              </p:nvSpPr>
              <p:spPr>
                <a:xfrm>
                  <a:off x="21350794" y="12408306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800" dirty="0" smtClean="0">
                      <a:solidFill>
                        <a:prstClr val="white"/>
                      </a:solidFill>
                    </a:rPr>
                    <a:t>(+1)</a:t>
                  </a:r>
                  <a:endParaRPr lang="en-US" sz="48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8" name="Textfeld 327"/>
                <p:cNvSpPr txBox="1"/>
                <p:nvPr/>
              </p:nvSpPr>
              <p:spPr>
                <a:xfrm>
                  <a:off x="23008144" y="9646518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 sz="48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cxnSp>
          <p:nvCxnSpPr>
            <p:cNvPr id="129" name="Gerade Verbindung 128"/>
            <p:cNvCxnSpPr/>
            <p:nvPr/>
          </p:nvCxnSpPr>
          <p:spPr>
            <a:xfrm>
              <a:off x="29023924" y="12796529"/>
              <a:ext cx="2358483" cy="2913021"/>
            </a:xfrm>
            <a:prstGeom prst="line">
              <a:avLst/>
            </a:prstGeom>
            <a:ln w="101600" cap="flat">
              <a:solidFill>
                <a:schemeClr val="bg1">
                  <a:lumMod val="9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7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2.59259E-6 L -0.22404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Bump Charts</a:t>
            </a:r>
            <a:endParaRPr lang="en-GB" noProof="0" dirty="0"/>
          </a:p>
        </p:txBody>
      </p:sp>
      <p:sp>
        <p:nvSpPr>
          <p:cNvPr id="79" name="Textfeld 78"/>
          <p:cNvSpPr txBox="1"/>
          <p:nvPr/>
        </p:nvSpPr>
        <p:spPr>
          <a:xfrm>
            <a:off x="20983147" y="7275458"/>
            <a:ext cx="2739942" cy="1724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 anchor="ctr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sz="7200" dirty="0" smtClean="0">
                <a:solidFill>
                  <a:prstClr val="white"/>
                </a:solidFill>
              </a:rPr>
              <a:t>Rank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20983150" y="10667169"/>
            <a:ext cx="2739942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</a:rPr>
              <a:t>2.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20983150" y="14987169"/>
            <a:ext cx="2739942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</a:rPr>
              <a:t>5.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20983150" y="12107169"/>
            <a:ext cx="2739942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</a:rPr>
              <a:t>3.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20983150" y="9345381"/>
            <a:ext cx="2739942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</a:rPr>
              <a:t>1.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93" name="Textfeld 92"/>
          <p:cNvSpPr txBox="1"/>
          <p:nvPr/>
        </p:nvSpPr>
        <p:spPr>
          <a:xfrm>
            <a:off x="23723091" y="7275458"/>
            <a:ext cx="4342962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dirty="0" smtClean="0">
                <a:solidFill>
                  <a:prstClr val="white"/>
                </a:solidFill>
              </a:rPr>
              <a:t>Score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4" name="Rechteck 93"/>
          <p:cNvSpPr>
            <a:spLocks/>
          </p:cNvSpPr>
          <p:nvPr/>
        </p:nvSpPr>
        <p:spPr>
          <a:xfrm>
            <a:off x="23723089" y="9634391"/>
            <a:ext cx="3932693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95" name="Rechteck 94"/>
          <p:cNvSpPr>
            <a:spLocks/>
          </p:cNvSpPr>
          <p:nvPr/>
        </p:nvSpPr>
        <p:spPr>
          <a:xfrm>
            <a:off x="23723093" y="10956179"/>
            <a:ext cx="3343264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96" name="Rechteck 95"/>
          <p:cNvSpPr>
            <a:spLocks/>
          </p:cNvSpPr>
          <p:nvPr/>
        </p:nvSpPr>
        <p:spPr>
          <a:xfrm>
            <a:off x="23723092" y="12396179"/>
            <a:ext cx="2673095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98" name="Rechteck 97"/>
          <p:cNvSpPr>
            <a:spLocks/>
          </p:cNvSpPr>
          <p:nvPr/>
        </p:nvSpPr>
        <p:spPr>
          <a:xfrm>
            <a:off x="23723092" y="15276179"/>
            <a:ext cx="923451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21" name="Textfeld 120"/>
          <p:cNvSpPr txBox="1"/>
          <p:nvPr/>
        </p:nvSpPr>
        <p:spPr>
          <a:xfrm>
            <a:off x="4124238" y="7274276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US" dirty="0">
                <a:solidFill>
                  <a:prstClr val="white"/>
                </a:solidFill>
              </a:rPr>
              <a:t>University</a:t>
            </a:r>
          </a:p>
        </p:txBody>
      </p:sp>
      <p:sp>
        <p:nvSpPr>
          <p:cNvPr id="123" name="Textfeld 122"/>
          <p:cNvSpPr txBox="1"/>
          <p:nvPr/>
        </p:nvSpPr>
        <p:spPr>
          <a:xfrm>
            <a:off x="4124238" y="14987131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</a:rPr>
              <a:t>Oxford, </a:t>
            </a:r>
            <a:r>
              <a:rPr lang="en-US" sz="8800" dirty="0" smtClean="0">
                <a:solidFill>
                  <a:prstClr val="white"/>
                </a:solidFill>
              </a:rPr>
              <a:t>UK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124" name="Textfeld 123"/>
          <p:cNvSpPr txBox="1"/>
          <p:nvPr/>
        </p:nvSpPr>
        <p:spPr>
          <a:xfrm>
            <a:off x="4124238" y="13547131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</a:rPr>
              <a:t>Cambridge, </a:t>
            </a:r>
            <a:r>
              <a:rPr lang="en-US" sz="8800" dirty="0" smtClean="0">
                <a:solidFill>
                  <a:prstClr val="white"/>
                </a:solidFill>
              </a:rPr>
              <a:t>UK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4124238" y="12107131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</a:rPr>
              <a:t>Princeton, </a:t>
            </a:r>
            <a:r>
              <a:rPr lang="en-US" sz="8800" dirty="0" smtClean="0">
                <a:solidFill>
                  <a:prstClr val="white"/>
                </a:solidFill>
              </a:rPr>
              <a:t>US</a:t>
            </a:r>
            <a:r>
              <a:rPr lang="en-GB" sz="8800" dirty="0">
                <a:solidFill>
                  <a:prstClr val="white"/>
                </a:solidFill>
              </a:rPr>
              <a:t>A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126" name="Textfeld 125"/>
          <p:cNvSpPr txBox="1"/>
          <p:nvPr/>
        </p:nvSpPr>
        <p:spPr>
          <a:xfrm>
            <a:off x="4124238" y="9345343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prstClr val="white"/>
                </a:solidFill>
              </a:rPr>
              <a:t>MIT, US</a:t>
            </a:r>
            <a:r>
              <a:rPr lang="en-GB" sz="8800" dirty="0">
                <a:solidFill>
                  <a:prstClr val="white"/>
                </a:solidFill>
              </a:rPr>
              <a:t>A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136" name="Textfeld 135"/>
          <p:cNvSpPr txBox="1"/>
          <p:nvPr/>
        </p:nvSpPr>
        <p:spPr>
          <a:xfrm>
            <a:off x="886187" y="7274276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dirty="0" smtClean="0">
                <a:solidFill>
                  <a:prstClr val="white"/>
                </a:solidFill>
              </a:rPr>
              <a:t>Rank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5" name="Textfeld 144"/>
          <p:cNvSpPr txBox="1"/>
          <p:nvPr/>
        </p:nvSpPr>
        <p:spPr>
          <a:xfrm>
            <a:off x="886187" y="14987131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</a:rPr>
              <a:t>5.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146" name="Textfeld 145"/>
          <p:cNvSpPr txBox="1"/>
          <p:nvPr/>
        </p:nvSpPr>
        <p:spPr>
          <a:xfrm>
            <a:off x="886187" y="13547131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</a:rPr>
              <a:t>4.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147" name="Textfeld 146"/>
          <p:cNvSpPr txBox="1"/>
          <p:nvPr/>
        </p:nvSpPr>
        <p:spPr>
          <a:xfrm>
            <a:off x="886187" y="12107131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</a:rPr>
              <a:t>3.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148" name="Textfeld 147"/>
          <p:cNvSpPr txBox="1"/>
          <p:nvPr/>
        </p:nvSpPr>
        <p:spPr>
          <a:xfrm>
            <a:off x="886187" y="9345343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</a:rPr>
              <a:t>1.</a:t>
            </a:r>
            <a:endParaRPr lang="en-US" sz="8800" dirty="0">
              <a:solidFill>
                <a:prstClr val="white"/>
              </a:solidFill>
            </a:endParaRPr>
          </a:p>
        </p:txBody>
      </p:sp>
      <p:sp>
        <p:nvSpPr>
          <p:cNvPr id="130" name="Textfeld 129"/>
          <p:cNvSpPr txBox="1"/>
          <p:nvPr/>
        </p:nvSpPr>
        <p:spPr>
          <a:xfrm>
            <a:off x="11324238" y="7274276"/>
            <a:ext cx="6519833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dirty="0" smtClean="0">
                <a:solidFill>
                  <a:prstClr val="white"/>
                </a:solidFill>
              </a:rPr>
              <a:t>Score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1" name="Rechteck 130"/>
          <p:cNvSpPr>
            <a:spLocks/>
          </p:cNvSpPr>
          <p:nvPr/>
        </p:nvSpPr>
        <p:spPr>
          <a:xfrm>
            <a:off x="11324238" y="9633209"/>
            <a:ext cx="5903920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33" name="Rechteck 132"/>
          <p:cNvSpPr>
            <a:spLocks/>
          </p:cNvSpPr>
          <p:nvPr/>
        </p:nvSpPr>
        <p:spPr>
          <a:xfrm>
            <a:off x="11324238" y="12394997"/>
            <a:ext cx="4860631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34" name="Rechteck 133"/>
          <p:cNvSpPr>
            <a:spLocks/>
          </p:cNvSpPr>
          <p:nvPr/>
        </p:nvSpPr>
        <p:spPr>
          <a:xfrm>
            <a:off x="11324238" y="13834997"/>
            <a:ext cx="4012958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35" name="Rechteck 134"/>
          <p:cNvSpPr>
            <a:spLocks/>
          </p:cNvSpPr>
          <p:nvPr/>
        </p:nvSpPr>
        <p:spPr>
          <a:xfrm>
            <a:off x="11324238" y="15274997"/>
            <a:ext cx="2772644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38" name="Textfeld 137"/>
          <p:cNvSpPr txBox="1"/>
          <p:nvPr/>
        </p:nvSpPr>
        <p:spPr>
          <a:xfrm>
            <a:off x="31301691" y="7275458"/>
            <a:ext cx="4342962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dirty="0" smtClean="0">
                <a:solidFill>
                  <a:prstClr val="white"/>
                </a:solidFill>
              </a:rPr>
              <a:t>Score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0" name="Rechteck 139"/>
          <p:cNvSpPr>
            <a:spLocks/>
          </p:cNvSpPr>
          <p:nvPr/>
        </p:nvSpPr>
        <p:spPr>
          <a:xfrm>
            <a:off x="31301692" y="10956179"/>
            <a:ext cx="3907178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41" name="Rechteck 140"/>
          <p:cNvSpPr>
            <a:spLocks/>
          </p:cNvSpPr>
          <p:nvPr/>
        </p:nvSpPr>
        <p:spPr>
          <a:xfrm>
            <a:off x="31301693" y="12396179"/>
            <a:ext cx="3123406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42" name="Rechteck 141"/>
          <p:cNvSpPr>
            <a:spLocks/>
          </p:cNvSpPr>
          <p:nvPr/>
        </p:nvSpPr>
        <p:spPr>
          <a:xfrm>
            <a:off x="31301694" y="13836179"/>
            <a:ext cx="2171478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43" name="Rechteck 142"/>
          <p:cNvSpPr>
            <a:spLocks/>
          </p:cNvSpPr>
          <p:nvPr/>
        </p:nvSpPr>
        <p:spPr>
          <a:xfrm>
            <a:off x="31301692" y="15276179"/>
            <a:ext cx="1846902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73" name="Rechteck 172"/>
          <p:cNvSpPr>
            <a:spLocks/>
          </p:cNvSpPr>
          <p:nvPr/>
        </p:nvSpPr>
        <p:spPr>
          <a:xfrm>
            <a:off x="28020334" y="963315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cxnSp>
        <p:nvCxnSpPr>
          <p:cNvPr id="160" name="Gerade Verbindung 159"/>
          <p:cNvCxnSpPr>
            <a:stCxn id="173" idx="3"/>
          </p:cNvCxnSpPr>
          <p:nvPr/>
        </p:nvCxnSpPr>
        <p:spPr>
          <a:xfrm>
            <a:off x="28066053" y="10065288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163"/>
          <p:cNvCxnSpPr>
            <a:endCxn id="181" idx="3"/>
          </p:cNvCxnSpPr>
          <p:nvPr/>
        </p:nvCxnSpPr>
        <p:spPr>
          <a:xfrm>
            <a:off x="30815596" y="11388312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hteck 175"/>
          <p:cNvSpPr>
            <a:spLocks/>
          </p:cNvSpPr>
          <p:nvPr/>
        </p:nvSpPr>
        <p:spPr>
          <a:xfrm>
            <a:off x="28036869" y="1095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77" name="Rechteck 176"/>
          <p:cNvSpPr>
            <a:spLocks/>
          </p:cNvSpPr>
          <p:nvPr/>
        </p:nvSpPr>
        <p:spPr>
          <a:xfrm>
            <a:off x="28043193" y="1239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78" name="Rechteck 177"/>
          <p:cNvSpPr>
            <a:spLocks/>
          </p:cNvSpPr>
          <p:nvPr/>
        </p:nvSpPr>
        <p:spPr>
          <a:xfrm>
            <a:off x="28043193" y="1383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79" name="Rechteck 178"/>
          <p:cNvSpPr>
            <a:spLocks/>
          </p:cNvSpPr>
          <p:nvPr/>
        </p:nvSpPr>
        <p:spPr>
          <a:xfrm>
            <a:off x="28043193" y="15274943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80" name="Rechteck 179"/>
          <p:cNvSpPr>
            <a:spLocks/>
          </p:cNvSpPr>
          <p:nvPr/>
        </p:nvSpPr>
        <p:spPr>
          <a:xfrm>
            <a:off x="31144534" y="9634391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81" name="Rechteck 180"/>
          <p:cNvSpPr>
            <a:spLocks/>
          </p:cNvSpPr>
          <p:nvPr/>
        </p:nvSpPr>
        <p:spPr>
          <a:xfrm>
            <a:off x="31144534" y="1095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82" name="Rechteck 181"/>
          <p:cNvSpPr>
            <a:spLocks/>
          </p:cNvSpPr>
          <p:nvPr/>
        </p:nvSpPr>
        <p:spPr>
          <a:xfrm>
            <a:off x="31144534" y="1239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83" name="Rechteck 182"/>
          <p:cNvSpPr>
            <a:spLocks/>
          </p:cNvSpPr>
          <p:nvPr/>
        </p:nvSpPr>
        <p:spPr>
          <a:xfrm>
            <a:off x="31144534" y="1383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84" name="Rechteck 183"/>
          <p:cNvSpPr>
            <a:spLocks/>
          </p:cNvSpPr>
          <p:nvPr/>
        </p:nvSpPr>
        <p:spPr>
          <a:xfrm>
            <a:off x="31143925" y="15274942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cxnSp>
        <p:nvCxnSpPr>
          <p:cNvPr id="200" name="Gerade Verbindung 199"/>
          <p:cNvCxnSpPr/>
          <p:nvPr/>
        </p:nvCxnSpPr>
        <p:spPr>
          <a:xfrm>
            <a:off x="30784534" y="12828312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Gerade Verbindung 200"/>
          <p:cNvCxnSpPr/>
          <p:nvPr/>
        </p:nvCxnSpPr>
        <p:spPr>
          <a:xfrm>
            <a:off x="30784534" y="14268312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Gerade Verbindung 201"/>
          <p:cNvCxnSpPr/>
          <p:nvPr/>
        </p:nvCxnSpPr>
        <p:spPr>
          <a:xfrm>
            <a:off x="30784534" y="15708313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Gerade Verbindung 202"/>
          <p:cNvCxnSpPr/>
          <p:nvPr/>
        </p:nvCxnSpPr>
        <p:spPr>
          <a:xfrm>
            <a:off x="28066053" y="11388313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Gerade Verbindung 203"/>
          <p:cNvCxnSpPr/>
          <p:nvPr/>
        </p:nvCxnSpPr>
        <p:spPr>
          <a:xfrm>
            <a:off x="28066053" y="12828313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Gerade Verbindung 205"/>
          <p:cNvCxnSpPr/>
          <p:nvPr/>
        </p:nvCxnSpPr>
        <p:spPr>
          <a:xfrm>
            <a:off x="28066053" y="15708314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206"/>
          <p:cNvCxnSpPr/>
          <p:nvPr/>
        </p:nvCxnSpPr>
        <p:spPr>
          <a:xfrm>
            <a:off x="28426053" y="10066525"/>
            <a:ext cx="2389543" cy="1320552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Gerade Verbindung 209"/>
          <p:cNvCxnSpPr/>
          <p:nvPr/>
        </p:nvCxnSpPr>
        <p:spPr>
          <a:xfrm>
            <a:off x="28426054" y="11387077"/>
            <a:ext cx="2358476" cy="1442473"/>
          </a:xfrm>
          <a:prstGeom prst="line">
            <a:avLst/>
          </a:prstGeom>
          <a:ln w="101600" cap="flat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Gerade Verbindung 212"/>
          <p:cNvCxnSpPr/>
          <p:nvPr/>
        </p:nvCxnSpPr>
        <p:spPr>
          <a:xfrm flipV="1">
            <a:off x="28426051" y="14265842"/>
            <a:ext cx="2358483" cy="1437962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Rechteck 260"/>
          <p:cNvSpPr>
            <a:spLocks/>
          </p:cNvSpPr>
          <p:nvPr/>
        </p:nvSpPr>
        <p:spPr>
          <a:xfrm>
            <a:off x="17813231" y="950184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cxnSp>
        <p:nvCxnSpPr>
          <p:cNvPr id="262" name="Gerade Verbindung 261"/>
          <p:cNvCxnSpPr>
            <a:stCxn id="261" idx="3"/>
          </p:cNvCxnSpPr>
          <p:nvPr/>
        </p:nvCxnSpPr>
        <p:spPr>
          <a:xfrm>
            <a:off x="17858950" y="9933983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Gerade Verbindung 262"/>
          <p:cNvCxnSpPr>
            <a:endCxn id="269" idx="3"/>
          </p:cNvCxnSpPr>
          <p:nvPr/>
        </p:nvCxnSpPr>
        <p:spPr>
          <a:xfrm>
            <a:off x="20608493" y="11257007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hteck 263"/>
          <p:cNvSpPr>
            <a:spLocks/>
          </p:cNvSpPr>
          <p:nvPr/>
        </p:nvSpPr>
        <p:spPr>
          <a:xfrm>
            <a:off x="17829766" y="1082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265" name="Rechteck 264"/>
          <p:cNvSpPr>
            <a:spLocks/>
          </p:cNvSpPr>
          <p:nvPr/>
        </p:nvSpPr>
        <p:spPr>
          <a:xfrm>
            <a:off x="17836090" y="1226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266" name="Rechteck 265"/>
          <p:cNvSpPr>
            <a:spLocks/>
          </p:cNvSpPr>
          <p:nvPr/>
        </p:nvSpPr>
        <p:spPr>
          <a:xfrm>
            <a:off x="17836090" y="1370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267" name="Rechteck 266"/>
          <p:cNvSpPr>
            <a:spLocks/>
          </p:cNvSpPr>
          <p:nvPr/>
        </p:nvSpPr>
        <p:spPr>
          <a:xfrm>
            <a:off x="17836090" y="15143638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268" name="Rechteck 267"/>
          <p:cNvSpPr>
            <a:spLocks/>
          </p:cNvSpPr>
          <p:nvPr/>
        </p:nvSpPr>
        <p:spPr>
          <a:xfrm>
            <a:off x="20937431" y="9503086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269" name="Rechteck 268"/>
          <p:cNvSpPr>
            <a:spLocks/>
          </p:cNvSpPr>
          <p:nvPr/>
        </p:nvSpPr>
        <p:spPr>
          <a:xfrm>
            <a:off x="20937431" y="1082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270" name="Rechteck 269"/>
          <p:cNvSpPr>
            <a:spLocks/>
          </p:cNvSpPr>
          <p:nvPr/>
        </p:nvSpPr>
        <p:spPr>
          <a:xfrm>
            <a:off x="20937431" y="1226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271" name="Rechteck 270"/>
          <p:cNvSpPr>
            <a:spLocks/>
          </p:cNvSpPr>
          <p:nvPr/>
        </p:nvSpPr>
        <p:spPr>
          <a:xfrm>
            <a:off x="20937431" y="1370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272" name="Rechteck 271"/>
          <p:cNvSpPr>
            <a:spLocks/>
          </p:cNvSpPr>
          <p:nvPr/>
        </p:nvSpPr>
        <p:spPr>
          <a:xfrm>
            <a:off x="20936822" y="15143637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prstClr val="white"/>
              </a:solidFill>
            </a:endParaRPr>
          </a:p>
        </p:txBody>
      </p:sp>
      <p:cxnSp>
        <p:nvCxnSpPr>
          <p:cNvPr id="273" name="Gerade Verbindung 272"/>
          <p:cNvCxnSpPr/>
          <p:nvPr/>
        </p:nvCxnSpPr>
        <p:spPr>
          <a:xfrm>
            <a:off x="20577431" y="9935219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Gerade Verbindung 273"/>
          <p:cNvCxnSpPr/>
          <p:nvPr/>
        </p:nvCxnSpPr>
        <p:spPr>
          <a:xfrm>
            <a:off x="20577431" y="12697007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Gerade Verbindung 275"/>
          <p:cNvCxnSpPr/>
          <p:nvPr/>
        </p:nvCxnSpPr>
        <p:spPr>
          <a:xfrm>
            <a:off x="20577431" y="15577008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Gerade Verbindung 277"/>
          <p:cNvCxnSpPr/>
          <p:nvPr/>
        </p:nvCxnSpPr>
        <p:spPr>
          <a:xfrm>
            <a:off x="17858950" y="12697008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Gerade Verbindung 278"/>
          <p:cNvCxnSpPr/>
          <p:nvPr/>
        </p:nvCxnSpPr>
        <p:spPr>
          <a:xfrm>
            <a:off x="17858950" y="14134536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Gerade Verbindung 279"/>
          <p:cNvCxnSpPr/>
          <p:nvPr/>
        </p:nvCxnSpPr>
        <p:spPr>
          <a:xfrm>
            <a:off x="17858950" y="15577009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Gerade Verbindung 280"/>
          <p:cNvCxnSpPr/>
          <p:nvPr/>
        </p:nvCxnSpPr>
        <p:spPr>
          <a:xfrm flipV="1">
            <a:off x="18218948" y="9933982"/>
            <a:ext cx="2358479" cy="1238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Gerade Verbindung 282"/>
          <p:cNvCxnSpPr/>
          <p:nvPr/>
        </p:nvCxnSpPr>
        <p:spPr>
          <a:xfrm flipV="1">
            <a:off x="18218949" y="12696390"/>
            <a:ext cx="2358478" cy="143814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Gerade Verbindung 283"/>
          <p:cNvCxnSpPr/>
          <p:nvPr/>
        </p:nvCxnSpPr>
        <p:spPr>
          <a:xfrm flipV="1">
            <a:off x="18218949" y="15575770"/>
            <a:ext cx="2389544" cy="3714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Gerade Verbindung 312"/>
          <p:cNvCxnSpPr/>
          <p:nvPr/>
        </p:nvCxnSpPr>
        <p:spPr>
          <a:xfrm flipV="1">
            <a:off x="18218950" y="11257007"/>
            <a:ext cx="2358477" cy="1439383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Textfeld 323"/>
          <p:cNvSpPr txBox="1"/>
          <p:nvPr/>
        </p:nvSpPr>
        <p:spPr>
          <a:xfrm>
            <a:off x="20752921" y="10971581"/>
            <a:ext cx="14523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</a:rPr>
              <a:t>(+1)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325" name="Textfeld 324"/>
          <p:cNvSpPr txBox="1"/>
          <p:nvPr/>
        </p:nvSpPr>
        <p:spPr>
          <a:xfrm>
            <a:off x="22410271" y="15288306"/>
            <a:ext cx="14523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4800" dirty="0">
              <a:solidFill>
                <a:prstClr val="white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886187" y="9634391"/>
            <a:ext cx="34511369" cy="5352778"/>
            <a:chOff x="886187" y="9634391"/>
            <a:chExt cx="34511369" cy="5352778"/>
          </a:xfrm>
        </p:grpSpPr>
        <p:sp>
          <p:nvSpPr>
            <p:cNvPr id="82" name="Textfeld 81"/>
            <p:cNvSpPr txBox="1"/>
            <p:nvPr/>
          </p:nvSpPr>
          <p:spPr>
            <a:xfrm>
              <a:off x="20983150" y="13547169"/>
              <a:ext cx="2739942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prstClr val="white"/>
                  </a:solidFill>
                </a:rPr>
                <a:t>4.</a:t>
              </a:r>
              <a:endParaRPr lang="en-US" sz="8800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886187" y="9634391"/>
              <a:ext cx="34511369" cy="5066055"/>
              <a:chOff x="886187" y="9634391"/>
              <a:chExt cx="34511369" cy="5066055"/>
            </a:xfrm>
          </p:grpSpPr>
          <p:cxnSp>
            <p:nvCxnSpPr>
              <p:cNvPr id="275" name="Gerade Verbindung 274"/>
              <p:cNvCxnSpPr/>
              <p:nvPr/>
            </p:nvCxnSpPr>
            <p:spPr>
              <a:xfrm>
                <a:off x="20577431" y="14137007"/>
                <a:ext cx="360000" cy="1"/>
              </a:xfrm>
              <a:prstGeom prst="line">
                <a:avLst/>
              </a:prstGeom>
              <a:ln w="101600" cap="rnd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uppieren 8"/>
              <p:cNvGrpSpPr/>
              <p:nvPr/>
            </p:nvGrpSpPr>
            <p:grpSpPr>
              <a:xfrm>
                <a:off x="886187" y="9634391"/>
                <a:ext cx="34511369" cy="5066055"/>
                <a:chOff x="886187" y="9634391"/>
                <a:chExt cx="34511369" cy="5066055"/>
              </a:xfrm>
            </p:grpSpPr>
            <p:sp>
              <p:nvSpPr>
                <p:cNvPr id="97" name="Rechteck 96"/>
                <p:cNvSpPr>
                  <a:spLocks/>
                </p:cNvSpPr>
                <p:nvPr/>
              </p:nvSpPr>
              <p:spPr>
                <a:xfrm>
                  <a:off x="23723093" y="13836179"/>
                  <a:ext cx="2501434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Textfeld 121"/>
                <p:cNvSpPr txBox="1"/>
                <p:nvPr/>
              </p:nvSpPr>
              <p:spPr>
                <a:xfrm>
                  <a:off x="4124238" y="10667131"/>
                  <a:ext cx="7200000" cy="144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800" dirty="0" smtClean="0">
                      <a:solidFill>
                        <a:prstClr val="white"/>
                      </a:solidFill>
                    </a:rPr>
                    <a:t>Harvard, US</a:t>
                  </a:r>
                  <a:r>
                    <a:rPr lang="en-GB" sz="8800" dirty="0">
                      <a:solidFill>
                        <a:prstClr val="white"/>
                      </a:solidFill>
                    </a:rPr>
                    <a:t>A</a:t>
                  </a:r>
                  <a:endParaRPr lang="en-US" sz="88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Textfeld 143"/>
                <p:cNvSpPr txBox="1"/>
                <p:nvPr/>
              </p:nvSpPr>
              <p:spPr>
                <a:xfrm>
                  <a:off x="886187" y="10667131"/>
                  <a:ext cx="3240000" cy="144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800" dirty="0" smtClean="0">
                      <a:solidFill>
                        <a:prstClr val="white"/>
                      </a:solidFill>
                    </a:rPr>
                    <a:t>2.</a:t>
                  </a:r>
                  <a:endParaRPr lang="en-US" sz="88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" name="Rechteck 131"/>
                <p:cNvSpPr>
                  <a:spLocks/>
                </p:cNvSpPr>
                <p:nvPr/>
              </p:nvSpPr>
              <p:spPr>
                <a:xfrm>
                  <a:off x="11324238" y="10954997"/>
                  <a:ext cx="5545289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Rechteck 138"/>
                <p:cNvSpPr>
                  <a:spLocks/>
                </p:cNvSpPr>
                <p:nvPr/>
              </p:nvSpPr>
              <p:spPr>
                <a:xfrm>
                  <a:off x="31301689" y="9634391"/>
                  <a:ext cx="4095867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99" name="Gerade Verbindung 198"/>
                <p:cNvCxnSpPr/>
                <p:nvPr/>
              </p:nvCxnSpPr>
              <p:spPr>
                <a:xfrm>
                  <a:off x="30784534" y="10066524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Gerade Verbindung 204"/>
                <p:cNvCxnSpPr/>
                <p:nvPr/>
              </p:nvCxnSpPr>
              <p:spPr>
                <a:xfrm>
                  <a:off x="28066053" y="14265841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Gerade Verbindung 211"/>
                <p:cNvCxnSpPr/>
                <p:nvPr/>
              </p:nvCxnSpPr>
              <p:spPr>
                <a:xfrm flipV="1">
                  <a:off x="28426052" y="10062016"/>
                  <a:ext cx="2358478" cy="420382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Gerade Verbindung 276"/>
                <p:cNvCxnSpPr/>
                <p:nvPr/>
              </p:nvCxnSpPr>
              <p:spPr>
                <a:xfrm>
                  <a:off x="17858950" y="11257008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Gerade Verbindung 281"/>
                <p:cNvCxnSpPr/>
                <p:nvPr/>
              </p:nvCxnSpPr>
              <p:spPr>
                <a:xfrm>
                  <a:off x="18218948" y="11259482"/>
                  <a:ext cx="2358479" cy="287752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6" name="Textfeld 325"/>
                <p:cNvSpPr txBox="1"/>
                <p:nvPr/>
              </p:nvSpPr>
              <p:spPr>
                <a:xfrm>
                  <a:off x="20752921" y="13848306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800" dirty="0" smtClean="0">
                      <a:solidFill>
                        <a:prstClr val="white"/>
                      </a:solidFill>
                    </a:rPr>
                    <a:t>(-2)</a:t>
                  </a:r>
                </a:p>
              </p:txBody>
            </p:sp>
          </p:grpSp>
        </p:grpSp>
      </p:grpSp>
      <p:sp>
        <p:nvSpPr>
          <p:cNvPr id="327" name="Textfeld 326"/>
          <p:cNvSpPr txBox="1"/>
          <p:nvPr/>
        </p:nvSpPr>
        <p:spPr>
          <a:xfrm>
            <a:off x="20752921" y="12408306"/>
            <a:ext cx="14523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</a:rPr>
              <a:t>(+1)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328" name="Textfeld 327"/>
          <p:cNvSpPr txBox="1"/>
          <p:nvPr/>
        </p:nvSpPr>
        <p:spPr>
          <a:xfrm>
            <a:off x="22410271" y="9646518"/>
            <a:ext cx="14523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4800" dirty="0">
              <a:solidFill>
                <a:prstClr val="white"/>
              </a:solidFill>
            </a:endParaRPr>
          </a:p>
        </p:txBody>
      </p:sp>
      <p:cxnSp>
        <p:nvCxnSpPr>
          <p:cNvPr id="129" name="Gerade Verbindung 128"/>
          <p:cNvCxnSpPr/>
          <p:nvPr/>
        </p:nvCxnSpPr>
        <p:spPr>
          <a:xfrm>
            <a:off x="28426051" y="12796529"/>
            <a:ext cx="2358483" cy="2913021"/>
          </a:xfrm>
          <a:prstGeom prst="line">
            <a:avLst/>
          </a:prstGeom>
          <a:ln w="101600" cap="flat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/>
          <p:cNvGrpSpPr/>
          <p:nvPr/>
        </p:nvGrpSpPr>
        <p:grpSpPr>
          <a:xfrm>
            <a:off x="891102" y="9639306"/>
            <a:ext cx="34511369" cy="5352778"/>
            <a:chOff x="891102" y="9639306"/>
            <a:chExt cx="34511369" cy="5352778"/>
          </a:xfrm>
        </p:grpSpPr>
        <p:cxnSp>
          <p:nvCxnSpPr>
            <p:cNvPr id="162" name="Gerade Verbindung 274"/>
            <p:cNvCxnSpPr/>
            <p:nvPr/>
          </p:nvCxnSpPr>
          <p:spPr>
            <a:xfrm>
              <a:off x="20611843" y="14141922"/>
              <a:ext cx="360000" cy="1"/>
            </a:xfrm>
            <a:prstGeom prst="line">
              <a:avLst/>
            </a:prstGeom>
            <a:ln w="1016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ieren 6"/>
            <p:cNvGrpSpPr/>
            <p:nvPr/>
          </p:nvGrpSpPr>
          <p:grpSpPr>
            <a:xfrm>
              <a:off x="891102" y="9639306"/>
              <a:ext cx="34511369" cy="5352778"/>
              <a:chOff x="891102" y="9639306"/>
              <a:chExt cx="34511369" cy="5352778"/>
            </a:xfrm>
          </p:grpSpPr>
          <p:sp>
            <p:nvSpPr>
              <p:cNvPr id="149" name="Textfeld 148"/>
              <p:cNvSpPr txBox="1"/>
              <p:nvPr/>
            </p:nvSpPr>
            <p:spPr>
              <a:xfrm>
                <a:off x="20988065" y="13552084"/>
                <a:ext cx="2739942" cy="14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rgbClr val="F79646"/>
                    </a:solidFill>
                  </a:rPr>
                  <a:t>4.</a:t>
                </a:r>
                <a:endParaRPr lang="en-US" sz="8800" dirty="0">
                  <a:solidFill>
                    <a:srgbClr val="F79646"/>
                  </a:solidFill>
                </a:endParaRPr>
              </a:p>
            </p:txBody>
          </p:sp>
          <p:sp>
            <p:nvSpPr>
              <p:cNvPr id="150" name="Rechteck 149"/>
              <p:cNvSpPr>
                <a:spLocks/>
              </p:cNvSpPr>
              <p:nvPr/>
            </p:nvSpPr>
            <p:spPr>
              <a:xfrm>
                <a:off x="23728008" y="13841094"/>
                <a:ext cx="2501434" cy="864267"/>
              </a:xfrm>
              <a:prstGeom prst="rect">
                <a:avLst/>
              </a:prstGeom>
              <a:solidFill>
                <a:schemeClr val="accent6"/>
              </a:solidFill>
              <a:ln w="1016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rgbClr val="F79646"/>
                  </a:solidFill>
                </a:endParaRPr>
              </a:p>
            </p:txBody>
          </p:sp>
          <p:sp>
            <p:nvSpPr>
              <p:cNvPr id="151" name="Textfeld 150"/>
              <p:cNvSpPr txBox="1"/>
              <p:nvPr/>
            </p:nvSpPr>
            <p:spPr>
              <a:xfrm>
                <a:off x="4129153" y="10672046"/>
                <a:ext cx="7200000" cy="14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8800" dirty="0" smtClean="0">
                    <a:solidFill>
                      <a:srgbClr val="F79646"/>
                    </a:solidFill>
                  </a:rPr>
                  <a:t>Harvard, US</a:t>
                </a:r>
                <a:r>
                  <a:rPr lang="en-GB" sz="8800" dirty="0">
                    <a:solidFill>
                      <a:srgbClr val="F79646"/>
                    </a:solidFill>
                  </a:rPr>
                  <a:t>A</a:t>
                </a:r>
                <a:endParaRPr lang="en-US" sz="8800" dirty="0">
                  <a:solidFill>
                    <a:srgbClr val="F79646"/>
                  </a:solidFill>
                </a:endParaRPr>
              </a:p>
            </p:txBody>
          </p:sp>
          <p:sp>
            <p:nvSpPr>
              <p:cNvPr id="152" name="Textfeld 151"/>
              <p:cNvSpPr txBox="1"/>
              <p:nvPr/>
            </p:nvSpPr>
            <p:spPr>
              <a:xfrm>
                <a:off x="891102" y="10672046"/>
                <a:ext cx="3240000" cy="14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rgbClr val="F79646"/>
                    </a:solidFill>
                  </a:rPr>
                  <a:t>2.</a:t>
                </a:r>
                <a:endParaRPr lang="en-US" sz="8800" dirty="0">
                  <a:solidFill>
                    <a:srgbClr val="F79646"/>
                  </a:solidFill>
                </a:endParaRPr>
              </a:p>
            </p:txBody>
          </p:sp>
          <p:sp>
            <p:nvSpPr>
              <p:cNvPr id="153" name="Rechteck 152"/>
              <p:cNvSpPr>
                <a:spLocks/>
              </p:cNvSpPr>
              <p:nvPr/>
            </p:nvSpPr>
            <p:spPr>
              <a:xfrm>
                <a:off x="11329153" y="10959912"/>
                <a:ext cx="5545289" cy="864267"/>
              </a:xfrm>
              <a:prstGeom prst="rect">
                <a:avLst/>
              </a:prstGeom>
              <a:solidFill>
                <a:schemeClr val="accent6"/>
              </a:solidFill>
              <a:ln w="1016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rgbClr val="F79646"/>
                  </a:solidFill>
                </a:endParaRPr>
              </a:p>
            </p:txBody>
          </p:sp>
          <p:sp>
            <p:nvSpPr>
              <p:cNvPr id="154" name="Rechteck 153"/>
              <p:cNvSpPr>
                <a:spLocks/>
              </p:cNvSpPr>
              <p:nvPr/>
            </p:nvSpPr>
            <p:spPr>
              <a:xfrm>
                <a:off x="31306604" y="9639306"/>
                <a:ext cx="4095867" cy="864267"/>
              </a:xfrm>
              <a:prstGeom prst="rect">
                <a:avLst/>
              </a:prstGeom>
              <a:solidFill>
                <a:schemeClr val="accent6"/>
              </a:solidFill>
              <a:ln w="1016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rgbClr val="F79646"/>
                  </a:solidFill>
                </a:endParaRPr>
              </a:p>
            </p:txBody>
          </p:sp>
          <p:cxnSp>
            <p:nvCxnSpPr>
              <p:cNvPr id="155" name="Gerade Verbindung 198"/>
              <p:cNvCxnSpPr/>
              <p:nvPr/>
            </p:nvCxnSpPr>
            <p:spPr>
              <a:xfrm>
                <a:off x="30789449" y="10071439"/>
                <a:ext cx="360000" cy="1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Gerade Verbindung 204"/>
              <p:cNvCxnSpPr/>
              <p:nvPr/>
            </p:nvCxnSpPr>
            <p:spPr>
              <a:xfrm>
                <a:off x="28070968" y="14270756"/>
                <a:ext cx="360000" cy="1236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Gerade Verbindung 211"/>
              <p:cNvCxnSpPr/>
              <p:nvPr/>
            </p:nvCxnSpPr>
            <p:spPr>
              <a:xfrm flipV="1">
                <a:off x="28430967" y="10066931"/>
                <a:ext cx="2358478" cy="4203826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Gerade Verbindung 276"/>
              <p:cNvCxnSpPr/>
              <p:nvPr/>
            </p:nvCxnSpPr>
            <p:spPr>
              <a:xfrm>
                <a:off x="17863865" y="11261923"/>
                <a:ext cx="360000" cy="1236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Gerade Verbindung 281"/>
              <p:cNvCxnSpPr/>
              <p:nvPr/>
            </p:nvCxnSpPr>
            <p:spPr>
              <a:xfrm>
                <a:off x="18223863" y="11264397"/>
                <a:ext cx="2358479" cy="2877526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Textfeld 160"/>
              <p:cNvSpPr txBox="1"/>
              <p:nvPr/>
            </p:nvSpPr>
            <p:spPr>
              <a:xfrm>
                <a:off x="20757836" y="13853221"/>
                <a:ext cx="1452386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800" dirty="0" smtClean="0">
                    <a:solidFill>
                      <a:srgbClr val="F79646"/>
                    </a:solidFill>
                  </a:rPr>
                  <a:t>(-2)</a:t>
                </a:r>
              </a:p>
            </p:txBody>
          </p: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5184925" y="2333291"/>
            <a:ext cx="29648000" cy="15913768"/>
          </a:xfrm>
        </p:spPr>
        <p:txBody>
          <a:bodyPr/>
          <a:lstStyle/>
          <a:p>
            <a:r>
              <a:rPr lang="en-GB" dirty="0" smtClean="0"/>
              <a:t>Video showing: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Creating snapshot for comparison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Play with weights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Show delta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Select by clicking on </a:t>
            </a:r>
            <a:r>
              <a:rPr lang="en-GB" dirty="0" err="1" smtClean="0"/>
              <a:t>slopegraph</a:t>
            </a:r>
            <a:endParaRPr lang="en-GB" dirty="0" smtClean="0"/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video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16111.873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376" y="804672"/>
            <a:ext cx="34213724" cy="1926403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70421" y="2026232"/>
            <a:ext cx="16254293" cy="16718968"/>
          </a:xfrm>
        </p:spPr>
        <p:txBody>
          <a:bodyPr>
            <a:noAutofit/>
          </a:bodyPr>
          <a:lstStyle/>
          <a:p>
            <a:pPr algn="ctr"/>
            <a:r>
              <a:rPr lang="en-US" sz="13800" dirty="0" smtClean="0"/>
              <a:t>Banana</a:t>
            </a:r>
          </a:p>
          <a:p>
            <a:pPr algn="ctr"/>
            <a:r>
              <a:rPr lang="en-US" sz="13800" dirty="0" smtClean="0"/>
              <a:t>Date</a:t>
            </a:r>
          </a:p>
          <a:p>
            <a:pPr algn="ctr"/>
            <a:r>
              <a:rPr lang="en-US" sz="13800" b="1" dirty="0" smtClean="0"/>
              <a:t>Cress</a:t>
            </a:r>
          </a:p>
          <a:p>
            <a:pPr algn="ctr"/>
            <a:r>
              <a:rPr lang="en-US" sz="13800" dirty="0"/>
              <a:t> </a:t>
            </a:r>
            <a:r>
              <a:rPr lang="en-US" sz="13800" b="1" dirty="0" smtClean="0"/>
              <a:t>Rice</a:t>
            </a:r>
          </a:p>
          <a:p>
            <a:pPr algn="ctr"/>
            <a:r>
              <a:rPr lang="en-US" sz="13800" b="1" dirty="0" smtClean="0"/>
              <a:t>Sorghum</a:t>
            </a:r>
          </a:p>
          <a:p>
            <a:pPr algn="ctr"/>
            <a:r>
              <a:rPr lang="en-US" sz="13800" b="1" dirty="0" smtClean="0"/>
              <a:t>Brome</a:t>
            </a:r>
            <a:endParaRPr lang="en-US" sz="13800" dirty="0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15022287" y="2145975"/>
            <a:ext cx="19923222" cy="16718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9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762" indent="0" algn="l" defTabSz="1080144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8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46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7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714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5934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4806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6589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8372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60154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800" b="1" i="1" dirty="0" smtClean="0"/>
              <a:t>M</a:t>
            </a:r>
            <a:r>
              <a:rPr lang="en-US" sz="13800" b="1" i="1" dirty="0"/>
              <a:t>. </a:t>
            </a:r>
            <a:r>
              <a:rPr lang="en-US" sz="13800" b="1" i="1" dirty="0" err="1" smtClean="0"/>
              <a:t>acuminata</a:t>
            </a:r>
            <a:r>
              <a:rPr lang="en-US" sz="13800" b="1" dirty="0"/>
              <a:t> </a:t>
            </a:r>
            <a:endParaRPr lang="en-US" sz="13800" b="1" dirty="0" smtClean="0"/>
          </a:p>
          <a:p>
            <a:r>
              <a:rPr lang="en-US" sz="13800" b="1" i="1" dirty="0" smtClean="0"/>
              <a:t>P</a:t>
            </a:r>
            <a:r>
              <a:rPr lang="en-US" sz="13800" b="1" i="1" dirty="0"/>
              <a:t>. </a:t>
            </a:r>
            <a:r>
              <a:rPr lang="en-US" sz="13800" b="1" i="1" dirty="0" err="1" smtClean="0"/>
              <a:t>dactylifera</a:t>
            </a:r>
            <a:r>
              <a:rPr lang="en-US" sz="13800" b="1" dirty="0"/>
              <a:t> </a:t>
            </a:r>
            <a:endParaRPr lang="en-US" sz="13800" b="1" dirty="0" smtClean="0"/>
          </a:p>
          <a:p>
            <a:r>
              <a:rPr lang="en-US" sz="13800" b="1" i="1" dirty="0" smtClean="0"/>
              <a:t>Arabidopsis thaliana</a:t>
            </a:r>
            <a:r>
              <a:rPr lang="en-US" sz="13800" b="1" dirty="0"/>
              <a:t> </a:t>
            </a:r>
            <a:endParaRPr lang="en-US" sz="13800" b="1" dirty="0" smtClean="0"/>
          </a:p>
          <a:p>
            <a:r>
              <a:rPr lang="en-US" sz="13800" b="1" i="1" dirty="0" err="1" smtClean="0"/>
              <a:t>Oryza</a:t>
            </a:r>
            <a:r>
              <a:rPr lang="en-US" sz="13800" b="1" i="1" dirty="0" smtClean="0"/>
              <a:t> sativa</a:t>
            </a:r>
            <a:endParaRPr lang="en-US" sz="13800" b="1" dirty="0" smtClean="0"/>
          </a:p>
          <a:p>
            <a:r>
              <a:rPr lang="en-US" sz="13800" b="1" i="1" dirty="0" smtClean="0"/>
              <a:t>Sorghum </a:t>
            </a:r>
            <a:r>
              <a:rPr lang="en-US" sz="13800" b="1" i="1" dirty="0"/>
              <a:t>bicolor</a:t>
            </a:r>
            <a:r>
              <a:rPr lang="en-US" sz="13800" b="1" dirty="0"/>
              <a:t> </a:t>
            </a:r>
            <a:endParaRPr lang="en-US" sz="13800" b="1" dirty="0" smtClean="0"/>
          </a:p>
          <a:p>
            <a:r>
              <a:rPr lang="en-US" sz="13800" b="1" i="1" dirty="0" err="1" smtClean="0"/>
              <a:t>Brachypodium</a:t>
            </a:r>
            <a:r>
              <a:rPr lang="en-US" sz="13800" b="1" i="1" dirty="0" smtClean="0"/>
              <a:t> </a:t>
            </a:r>
            <a:r>
              <a:rPr lang="en-US" sz="13800" b="1" i="1" dirty="0" err="1"/>
              <a:t>distachyon</a:t>
            </a:r>
            <a:r>
              <a:rPr lang="en-US" sz="13800" b="1" dirty="0"/>
              <a:t> 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6532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86553" y="7253204"/>
            <a:ext cx="28607657" cy="4411436"/>
          </a:xfrm>
        </p:spPr>
        <p:txBody>
          <a:bodyPr>
            <a:normAutofit/>
          </a:bodyPr>
          <a:lstStyle/>
          <a:p>
            <a:r>
              <a:rPr lang="en-US" dirty="0" smtClean="0"/>
              <a:t>http://lineup.caleydo.org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smtClean="0"/>
              <a:t>caleydo.github.io/lineup.js/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7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1836"/>
            <a:ext cx="36580763" cy="49218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 err="1" smtClean="0">
                <a:solidFill>
                  <a:prstClr val="white"/>
                </a:solidFill>
                <a:latin typeface="Vollkorn Bold" panose="02000503080000020003" pitchFamily="2" charset="0"/>
              </a:rPr>
              <a:t>UpSet</a:t>
            </a:r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/>
            </a:r>
            <a:b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</a:br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Visualizing Intersecting Sets</a:t>
            </a:r>
            <a:endParaRPr lang="en-US" sz="14402" dirty="0">
              <a:solidFill>
                <a:prstClr val="white"/>
              </a:solidFill>
              <a:latin typeface="Vollkorn Bold" panose="02000503080000020003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923692"/>
            <a:ext cx="36580761" cy="16018573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688980" y="1677934"/>
            <a:ext cx="66256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[InfoVis’14]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5079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024874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9368" y="17233459"/>
            <a:ext cx="3002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School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48741" y="7518400"/>
            <a:ext cx="16083280" cy="9144000"/>
            <a:chOff x="10708640" y="7518400"/>
            <a:chExt cx="16083280" cy="9144000"/>
          </a:xfrm>
        </p:grpSpPr>
        <p:sp>
          <p:nvSpPr>
            <p:cNvPr id="8" name="Oval 7"/>
            <p:cNvSpPr/>
            <p:nvPr/>
          </p:nvSpPr>
          <p:spPr>
            <a:xfrm>
              <a:off x="1764792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70864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8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48741" y="1145907"/>
            <a:ext cx="16083280" cy="15516493"/>
            <a:chOff x="10708640" y="1145907"/>
            <a:chExt cx="16083280" cy="15516493"/>
          </a:xfrm>
        </p:grpSpPr>
        <p:sp>
          <p:nvSpPr>
            <p:cNvPr id="7" name="Oval 6"/>
            <p:cNvSpPr/>
            <p:nvPr/>
          </p:nvSpPr>
          <p:spPr>
            <a:xfrm>
              <a:off x="13878560" y="2946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764792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70864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79167" y="1145907"/>
              <a:ext cx="17427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Evil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Picture 2" descr="http://www.tenaflyguy.com/burns-smithe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70" y="1298501"/>
            <a:ext cx="8711895" cy="143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21" name="TextBox 20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3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248741" y="1145907"/>
            <a:ext cx="16083280" cy="15516493"/>
            <a:chOff x="10708640" y="1145907"/>
            <a:chExt cx="16083280" cy="15516493"/>
          </a:xfrm>
        </p:grpSpPr>
        <p:sp>
          <p:nvSpPr>
            <p:cNvPr id="7" name="Oval 6"/>
            <p:cNvSpPr/>
            <p:nvPr/>
          </p:nvSpPr>
          <p:spPr>
            <a:xfrm>
              <a:off x="13878560" y="2946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764792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70864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79167" y="1145907"/>
              <a:ext cx="17427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Evil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117965" y="12090399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302491" y="12090398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090524" y="561775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902706" y="889943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36811" y="889943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69276" y="1018975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317184" y="12575906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" name="Picture 2" descr="http://www.tenaflyguy.com/burns-smithe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70" y="1298501"/>
            <a:ext cx="8711895" cy="143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32" name="TextBox 31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4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3418661" y="2946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18802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24874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19268" y="1145907"/>
            <a:ext cx="1742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Evil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9740795" y="3546562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99040" y="2328090"/>
            <a:ext cx="4514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Blue Hair?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2" descr="http://www.tenaflyguy.com/burns-smithe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70" y="1298501"/>
            <a:ext cx="8711895" cy="143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19" name="TextBox 18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1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3418661" y="2946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18802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24874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19268" y="1145907"/>
            <a:ext cx="1742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Evil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5403280" y="4249772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074832" y="4922475"/>
            <a:ext cx="4650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Duff Beer?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9740795" y="3546562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99040" y="2328090"/>
            <a:ext cx="4514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Blue Hair?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://www.tenaflyguy.com/burns-smithe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70" y="1298501"/>
            <a:ext cx="8711895" cy="143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3319368" y="17233459"/>
            <a:ext cx="11119719" cy="1200329"/>
            <a:chOff x="13319368" y="17233459"/>
            <a:chExt cx="11119719" cy="1200329"/>
          </a:xfrm>
        </p:grpSpPr>
        <p:sp>
          <p:nvSpPr>
            <p:cNvPr id="25" name="TextBox 24"/>
            <p:cNvSpPr txBox="1"/>
            <p:nvPr/>
          </p:nvSpPr>
          <p:spPr>
            <a:xfrm>
              <a:off x="13319368" y="17233459"/>
              <a:ext cx="30027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School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80954" y="17233459"/>
              <a:ext cx="53581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Power Plant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5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167" y="7104185"/>
            <a:ext cx="16405265" cy="12330523"/>
          </a:xfrm>
          <a:prstGeom prst="rect">
            <a:avLst/>
          </a:prstGeom>
        </p:spPr>
      </p:pic>
      <p:pic>
        <p:nvPicPr>
          <p:cNvPr id="2050" name="Picture 2" descr="http://www.biomedcentral.com/content/figures/1752-0509-4-36-1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52" y="9921447"/>
            <a:ext cx="9810750" cy="967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38434" y="19019209"/>
            <a:ext cx="7991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4800" dirty="0" err="1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D’Hont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et al., Nature, 2012]</a:t>
            </a:r>
            <a:endParaRPr lang="en-US" sz="48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97902" y="19598848"/>
            <a:ext cx="998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[Wiles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</a:rPr>
              <a:t> et al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.,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</a:rPr>
              <a:t> BMC Systems 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Biology]</a:t>
            </a:r>
            <a:endParaRPr lang="en-US" sz="48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052" name="Picture 4" descr="https://pbs.twimg.com/media/B09tNiBCEAAbjCS.jp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52" y="415498"/>
            <a:ext cx="10753786" cy="95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808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[Neale et al., BMC Genome Biology, 2014]</a:t>
            </a:r>
            <a:endParaRPr lang="en-US" sz="48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4" name="Picture 6" descr="http://www.nature.com/nature/journal/v428/n6982/images/nature02426-f7.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043" y="830997"/>
            <a:ext cx="6849451" cy="96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020167" y="10964700"/>
            <a:ext cx="7560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Gibbs et al., Nature, 2004]</a:t>
            </a:r>
            <a:endParaRPr lang="en-US" sz="48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108300"/>
            <a:ext cx="24269700" cy="1824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7929" y="19183350"/>
            <a:ext cx="11879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[</a:t>
            </a:r>
            <a:r>
              <a:rPr lang="en-US" dirty="0" err="1" smtClean="0">
                <a:solidFill>
                  <a:prstClr val="black"/>
                </a:solidFill>
              </a:rPr>
              <a:t>D’Hont</a:t>
            </a:r>
            <a:r>
              <a:rPr lang="en-US" dirty="0" smtClean="0">
                <a:solidFill>
                  <a:prstClr val="black"/>
                </a:solidFill>
              </a:rPr>
              <a:t> et al., Nature, 2012]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2400" y="-171450"/>
            <a:ext cx="37757100" cy="22898100"/>
          </a:xfrm>
          <a:custGeom>
            <a:avLst/>
            <a:gdLst>
              <a:gd name="connsiteX0" fmla="*/ 12411074 w 26231850"/>
              <a:gd name="connsiteY0" fmla="*/ 4175620 h 18241589"/>
              <a:gd name="connsiteX1" fmla="*/ 12411074 w 26231850"/>
              <a:gd name="connsiteY1" fmla="*/ 5242419 h 18241589"/>
              <a:gd name="connsiteX2" fmla="*/ 13820774 w 26231850"/>
              <a:gd name="connsiteY2" fmla="*/ 5242419 h 18241589"/>
              <a:gd name="connsiteX3" fmla="*/ 13820774 w 26231850"/>
              <a:gd name="connsiteY3" fmla="*/ 4175620 h 18241589"/>
              <a:gd name="connsiteX4" fmla="*/ 0 w 26231850"/>
              <a:gd name="connsiteY4" fmla="*/ 0 h 18241589"/>
              <a:gd name="connsiteX5" fmla="*/ 26231850 w 26231850"/>
              <a:gd name="connsiteY5" fmla="*/ 0 h 18241589"/>
              <a:gd name="connsiteX6" fmla="*/ 26231850 w 26231850"/>
              <a:gd name="connsiteY6" fmla="*/ 18241589 h 18241589"/>
              <a:gd name="connsiteX7" fmla="*/ 0 w 26231850"/>
              <a:gd name="connsiteY7" fmla="*/ 18241589 h 1824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31850" h="18241589">
                <a:moveTo>
                  <a:pt x="12411074" y="4175620"/>
                </a:moveTo>
                <a:lnTo>
                  <a:pt x="12411074" y="5242419"/>
                </a:lnTo>
                <a:lnTo>
                  <a:pt x="13820774" y="5242419"/>
                </a:lnTo>
                <a:lnTo>
                  <a:pt x="13820774" y="4175620"/>
                </a:lnTo>
                <a:close/>
                <a:moveTo>
                  <a:pt x="0" y="0"/>
                </a:moveTo>
                <a:lnTo>
                  <a:pt x="26231850" y="0"/>
                </a:lnTo>
                <a:lnTo>
                  <a:pt x="26231850" y="18241589"/>
                </a:lnTo>
                <a:lnTo>
                  <a:pt x="0" y="18241589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1991033" y="-1435512"/>
            <a:ext cx="40190583" cy="24708464"/>
          </a:xfrm>
          <a:custGeom>
            <a:avLst/>
            <a:gdLst>
              <a:gd name="connsiteX0" fmla="*/ 20628691 w 40190583"/>
              <a:gd name="connsiteY0" fmla="*/ 11605611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0 w 40190583"/>
              <a:gd name="connsiteY4" fmla="*/ 0 h 24708464"/>
              <a:gd name="connsiteX5" fmla="*/ 40190583 w 40190583"/>
              <a:gd name="connsiteY5" fmla="*/ 0 h 24708464"/>
              <a:gd name="connsiteX6" fmla="*/ 40190583 w 40190583"/>
              <a:gd name="connsiteY6" fmla="*/ 24708464 h 24708464"/>
              <a:gd name="connsiteX7" fmla="*/ 0 w 40190583"/>
              <a:gd name="connsiteY7" fmla="*/ 24708464 h 24708464"/>
              <a:gd name="connsiteX0" fmla="*/ 23554772 w 40190583"/>
              <a:gd name="connsiteY0" fmla="*/ 16141035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3554772 w 40190583"/>
              <a:gd name="connsiteY4" fmla="*/ 16141035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3554772 w 40190583"/>
              <a:gd name="connsiteY0" fmla="*/ 16141035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3554772 w 40190583"/>
              <a:gd name="connsiteY4" fmla="*/ 16141035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3554772 w 40190583"/>
              <a:gd name="connsiteY0" fmla="*/ 16141035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3554772 w 40190583"/>
              <a:gd name="connsiteY4" fmla="*/ 16141035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0701844 w 40190583"/>
              <a:gd name="connsiteY0" fmla="*/ 19542603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0701844 w 40190583"/>
              <a:gd name="connsiteY4" fmla="*/ 19542603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0774996 w 40190583"/>
              <a:gd name="connsiteY0" fmla="*/ 18518476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0774996 w 40190583"/>
              <a:gd name="connsiteY4" fmla="*/ 18518476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  <a:gd name="connsiteX0" fmla="*/ 20622596 w 40190583"/>
              <a:gd name="connsiteY0" fmla="*/ 18747076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20622596 w 40190583"/>
              <a:gd name="connsiteY4" fmla="*/ 18747076 h 24708464"/>
              <a:gd name="connsiteX5" fmla="*/ 0 w 40190583"/>
              <a:gd name="connsiteY5" fmla="*/ 0 h 24708464"/>
              <a:gd name="connsiteX6" fmla="*/ 40190583 w 40190583"/>
              <a:gd name="connsiteY6" fmla="*/ 0 h 24708464"/>
              <a:gd name="connsiteX7" fmla="*/ 40190583 w 40190583"/>
              <a:gd name="connsiteY7" fmla="*/ 24708464 h 24708464"/>
              <a:gd name="connsiteX8" fmla="*/ 0 w 40190583"/>
              <a:gd name="connsiteY8" fmla="*/ 24708464 h 24708464"/>
              <a:gd name="connsiteX9" fmla="*/ 0 w 40190583"/>
              <a:gd name="connsiteY9" fmla="*/ 0 h 2470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190583" h="24708464">
                <a:moveTo>
                  <a:pt x="20622596" y="18747076"/>
                </a:moveTo>
                <a:cubicBezTo>
                  <a:pt x="20624628" y="19006743"/>
                  <a:pt x="20626659" y="19266409"/>
                  <a:pt x="20628691" y="19526076"/>
                </a:cubicBezTo>
                <a:lnTo>
                  <a:pt x="32230141" y="19526076"/>
                </a:lnTo>
                <a:lnTo>
                  <a:pt x="32230141" y="11605611"/>
                </a:lnTo>
                <a:cubicBezTo>
                  <a:pt x="28362991" y="11605611"/>
                  <a:pt x="24197138" y="16333060"/>
                  <a:pt x="20622596" y="18747076"/>
                </a:cubicBezTo>
                <a:close/>
                <a:moveTo>
                  <a:pt x="0" y="0"/>
                </a:moveTo>
                <a:lnTo>
                  <a:pt x="40190583" y="0"/>
                </a:lnTo>
                <a:lnTo>
                  <a:pt x="40190583" y="24708464"/>
                </a:lnTo>
                <a:lnTo>
                  <a:pt x="0" y="247084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7059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349832" y="4485451"/>
            <a:ext cx="8112856" cy="9217155"/>
            <a:chOff x="-1008443" y="1048650"/>
            <a:chExt cx="4241620" cy="4818978"/>
          </a:xfrm>
        </p:grpSpPr>
        <p:sp>
          <p:nvSpPr>
            <p:cNvPr id="4" name="Oval 3"/>
            <p:cNvSpPr/>
            <p:nvPr/>
          </p:nvSpPr>
          <p:spPr>
            <a:xfrm rot="19806398">
              <a:off x="-1008443" y="1613101"/>
              <a:ext cx="2567224" cy="3816854"/>
            </a:xfrm>
            <a:prstGeom prst="ellipse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 rot="18108454">
              <a:off x="-12688" y="603563"/>
              <a:ext cx="2480361" cy="3370536"/>
            </a:xfrm>
            <a:prstGeom prst="ellipse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 rot="1252901">
              <a:off x="459282" y="2779419"/>
              <a:ext cx="2773895" cy="3088209"/>
            </a:xfrm>
            <a:prstGeom prst="ellipse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809903" y="19207303"/>
            <a:ext cx="688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[created with </a:t>
            </a:r>
            <a:r>
              <a:rPr lang="en-US" sz="4800" dirty="0" err="1" smtClean="0">
                <a:solidFill>
                  <a:prstClr val="white">
                    <a:lumMod val="50000"/>
                  </a:prstClr>
                </a:solidFill>
              </a:rPr>
              <a:t>EulerAPE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</a:rPr>
              <a:t>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6"/>
          <p:cNvSpPr/>
          <p:nvPr/>
        </p:nvSpPr>
        <p:spPr>
          <a:xfrm rot="19806398">
            <a:off x="23892089" y="8288198"/>
            <a:ext cx="1617472" cy="1573430"/>
          </a:xfrm>
          <a:custGeom>
            <a:avLst/>
            <a:gdLst/>
            <a:ahLst/>
            <a:cxnLst/>
            <a:rect l="l" t="t" r="r" b="b"/>
            <a:pathLst>
              <a:path w="825537" h="803058">
                <a:moveTo>
                  <a:pt x="825537" y="10649"/>
                </a:moveTo>
                <a:lnTo>
                  <a:pt x="820170" y="168681"/>
                </a:lnTo>
                <a:cubicBezTo>
                  <a:pt x="807023" y="361148"/>
                  <a:pt x="774640" y="545161"/>
                  <a:pt x="725924" y="716402"/>
                </a:cubicBezTo>
                <a:lnTo>
                  <a:pt x="697847" y="803058"/>
                </a:lnTo>
                <a:lnTo>
                  <a:pt x="648759" y="777039"/>
                </a:lnTo>
                <a:cubicBezTo>
                  <a:pt x="428349" y="647571"/>
                  <a:pt x="221018" y="458574"/>
                  <a:pt x="49687" y="220911"/>
                </a:cubicBezTo>
                <a:lnTo>
                  <a:pt x="0" y="146982"/>
                </a:lnTo>
                <a:lnTo>
                  <a:pt x="23594" y="135361"/>
                </a:lnTo>
                <a:cubicBezTo>
                  <a:pt x="253582" y="34806"/>
                  <a:pt x="496676" y="-9417"/>
                  <a:pt x="731164" y="1665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8108454">
            <a:off x="25407281" y="7339394"/>
            <a:ext cx="2082177" cy="2357593"/>
          </a:xfrm>
          <a:custGeom>
            <a:avLst/>
            <a:gdLst/>
            <a:ahLst/>
            <a:cxnLst/>
            <a:rect l="l" t="t" r="r" b="b"/>
            <a:pathLst>
              <a:path w="1062715" h="1203285">
                <a:moveTo>
                  <a:pt x="893507" y="431785"/>
                </a:moveTo>
                <a:cubicBezTo>
                  <a:pt x="962499" y="551161"/>
                  <a:pt x="1012619" y="682567"/>
                  <a:pt x="1039841" y="823587"/>
                </a:cubicBezTo>
                <a:cubicBezTo>
                  <a:pt x="1057989" y="917601"/>
                  <a:pt x="1065102" y="1011436"/>
                  <a:pt x="1062019" y="1103985"/>
                </a:cubicBezTo>
                <a:lnTo>
                  <a:pt x="1054024" y="1194483"/>
                </a:lnTo>
                <a:lnTo>
                  <a:pt x="1053541" y="1194584"/>
                </a:lnTo>
                <a:cubicBezTo>
                  <a:pt x="1011849" y="1200337"/>
                  <a:pt x="969547" y="1203285"/>
                  <a:pt x="926739" y="1203285"/>
                </a:cubicBezTo>
                <a:cubicBezTo>
                  <a:pt x="589623" y="1203284"/>
                  <a:pt x="283923" y="1020503"/>
                  <a:pt x="60381" y="723891"/>
                </a:cubicBezTo>
                <a:lnTo>
                  <a:pt x="0" y="636797"/>
                </a:lnTo>
                <a:lnTo>
                  <a:pt x="66444" y="573195"/>
                </a:lnTo>
                <a:cubicBezTo>
                  <a:pt x="190518" y="445515"/>
                  <a:pt x="306267" y="298847"/>
                  <a:pt x="409086" y="135615"/>
                </a:cubicBezTo>
                <a:lnTo>
                  <a:pt x="488156" y="0"/>
                </a:lnTo>
                <a:lnTo>
                  <a:pt x="554176" y="45247"/>
                </a:lnTo>
                <a:cubicBezTo>
                  <a:pt x="691536" y="152146"/>
                  <a:pt x="807267" y="282566"/>
                  <a:pt x="893507" y="431785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2" name="Oval 12"/>
          <p:cNvSpPr/>
          <p:nvPr/>
        </p:nvSpPr>
        <p:spPr>
          <a:xfrm rot="19806398">
            <a:off x="22663680" y="9250043"/>
            <a:ext cx="3284141" cy="3399326"/>
          </a:xfrm>
          <a:custGeom>
            <a:avLst/>
            <a:gdLst/>
            <a:ahLst/>
            <a:cxnLst/>
            <a:rect l="l" t="t" r="r" b="b"/>
            <a:pathLst>
              <a:path w="1676182" h="1734970">
                <a:moveTo>
                  <a:pt x="977780" y="0"/>
                </a:moveTo>
                <a:lnTo>
                  <a:pt x="1052247" y="107516"/>
                </a:lnTo>
                <a:cubicBezTo>
                  <a:pt x="1218635" y="329424"/>
                  <a:pt x="1416686" y="506721"/>
                  <a:pt x="1626600" y="630024"/>
                </a:cubicBezTo>
                <a:lnTo>
                  <a:pt x="1676182" y="656305"/>
                </a:lnTo>
                <a:lnTo>
                  <a:pt x="1664212" y="695357"/>
                </a:lnTo>
                <a:cubicBezTo>
                  <a:pt x="1451585" y="1312552"/>
                  <a:pt x="1019485" y="1734970"/>
                  <a:pt x="521026" y="1734970"/>
                </a:cubicBezTo>
                <a:cubicBezTo>
                  <a:pt x="343797" y="1734970"/>
                  <a:pt x="174956" y="1681568"/>
                  <a:pt x="21386" y="1584996"/>
                </a:cubicBezTo>
                <a:lnTo>
                  <a:pt x="6567" y="1574382"/>
                </a:lnTo>
                <a:lnTo>
                  <a:pt x="1104" y="1513792"/>
                </a:lnTo>
                <a:cubicBezTo>
                  <a:pt x="-17235" y="1052520"/>
                  <a:pt x="193409" y="567454"/>
                  <a:pt x="606300" y="230409"/>
                </a:cubicBezTo>
                <a:cubicBezTo>
                  <a:pt x="688878" y="163000"/>
                  <a:pt x="775638" y="104702"/>
                  <a:pt x="865189" y="55450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3" name="Oval 16"/>
          <p:cNvSpPr/>
          <p:nvPr/>
        </p:nvSpPr>
        <p:spPr>
          <a:xfrm rot="18108454">
            <a:off x="21684380" y="5006015"/>
            <a:ext cx="2230549" cy="4093827"/>
          </a:xfrm>
          <a:custGeom>
            <a:avLst/>
            <a:gdLst/>
            <a:ahLst/>
            <a:cxnLst/>
            <a:rect l="l" t="t" r="r" b="b"/>
            <a:pathLst>
              <a:path w="1138442" h="2089435">
                <a:moveTo>
                  <a:pt x="964229" y="137419"/>
                </a:moveTo>
                <a:cubicBezTo>
                  <a:pt x="1232528" y="610918"/>
                  <a:pt x="1195622" y="1361352"/>
                  <a:pt x="820868" y="2057372"/>
                </a:cubicBezTo>
                <a:lnTo>
                  <a:pt x="802174" y="2089435"/>
                </a:lnTo>
                <a:lnTo>
                  <a:pt x="723338" y="2036784"/>
                </a:lnTo>
                <a:cubicBezTo>
                  <a:pt x="522129" y="1915862"/>
                  <a:pt x="287123" y="1839556"/>
                  <a:pt x="36952" y="1819062"/>
                </a:cubicBezTo>
                <a:lnTo>
                  <a:pt x="10669" y="1818108"/>
                </a:lnTo>
                <a:lnTo>
                  <a:pt x="4912" y="1759462"/>
                </a:lnTo>
                <a:cubicBezTo>
                  <a:pt x="1660" y="1709710"/>
                  <a:pt x="0" y="1659337"/>
                  <a:pt x="0" y="1608436"/>
                </a:cubicBezTo>
                <a:cubicBezTo>
                  <a:pt x="0" y="910375"/>
                  <a:pt x="312327" y="311443"/>
                  <a:pt x="757446" y="55605"/>
                </a:cubicBezTo>
                <a:lnTo>
                  <a:pt x="869246" y="0"/>
                </a:lnTo>
                <a:lnTo>
                  <a:pt x="890814" y="25005"/>
                </a:lnTo>
                <a:cubicBezTo>
                  <a:pt x="917392" y="60425"/>
                  <a:pt x="941870" y="97961"/>
                  <a:pt x="964229" y="137419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4" name="Oval 19"/>
          <p:cNvSpPr/>
          <p:nvPr/>
        </p:nvSpPr>
        <p:spPr>
          <a:xfrm rot="18108454">
            <a:off x="23684907" y="2323604"/>
            <a:ext cx="3286680" cy="6586642"/>
          </a:xfrm>
          <a:custGeom>
            <a:avLst/>
            <a:gdLst/>
            <a:ahLst/>
            <a:cxnLst/>
            <a:rect l="l" t="t" r="r" b="b"/>
            <a:pathLst>
              <a:path w="1677478" h="3361735">
                <a:moveTo>
                  <a:pt x="1394281" y="613281"/>
                </a:moveTo>
                <a:cubicBezTo>
                  <a:pt x="1571200" y="904595"/>
                  <a:pt x="1677478" y="1278067"/>
                  <a:pt x="1677478" y="1685268"/>
                </a:cubicBezTo>
                <a:cubicBezTo>
                  <a:pt x="1677478" y="2499673"/>
                  <a:pt x="1252366" y="3179153"/>
                  <a:pt x="687237" y="3336298"/>
                </a:cubicBezTo>
                <a:lnTo>
                  <a:pt x="564582" y="3361735"/>
                </a:lnTo>
                <a:lnTo>
                  <a:pt x="572577" y="3271237"/>
                </a:lnTo>
                <a:cubicBezTo>
                  <a:pt x="575660" y="3178689"/>
                  <a:pt x="568547" y="3084852"/>
                  <a:pt x="550399" y="2990839"/>
                </a:cubicBezTo>
                <a:cubicBezTo>
                  <a:pt x="484045" y="2647104"/>
                  <a:pt x="281649" y="2360483"/>
                  <a:pt x="1488" y="2165999"/>
                </a:cubicBezTo>
                <a:lnTo>
                  <a:pt x="0" y="2165050"/>
                </a:lnTo>
                <a:lnTo>
                  <a:pt x="17985" y="2134203"/>
                </a:lnTo>
                <a:cubicBezTo>
                  <a:pt x="423969" y="1380182"/>
                  <a:pt x="433451" y="562299"/>
                  <a:pt x="87932" y="101837"/>
                </a:cubicBezTo>
                <a:lnTo>
                  <a:pt x="66363" y="76832"/>
                </a:lnTo>
                <a:lnTo>
                  <a:pt x="68505" y="75766"/>
                </a:lnTo>
                <a:cubicBezTo>
                  <a:pt x="185006" y="26526"/>
                  <a:pt x="308872" y="0"/>
                  <a:pt x="437297" y="0"/>
                </a:cubicBezTo>
                <a:cubicBezTo>
                  <a:pt x="822572" y="0"/>
                  <a:pt x="1166814" y="238735"/>
                  <a:pt x="1394281" y="613281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5" name="Oval 23"/>
          <p:cNvSpPr/>
          <p:nvPr/>
        </p:nvSpPr>
        <p:spPr>
          <a:xfrm rot="1252901">
            <a:off x="24736197" y="8513905"/>
            <a:ext cx="4138061" cy="5940273"/>
          </a:xfrm>
          <a:custGeom>
            <a:avLst/>
            <a:gdLst/>
            <a:ahLst/>
            <a:cxnLst/>
            <a:rect l="l" t="t" r="r" b="b"/>
            <a:pathLst>
              <a:path w="2112011" h="3031836">
                <a:moveTo>
                  <a:pt x="1091924" y="0"/>
                </a:moveTo>
                <a:lnTo>
                  <a:pt x="1137499" y="13046"/>
                </a:lnTo>
                <a:cubicBezTo>
                  <a:pt x="1702082" y="208547"/>
                  <a:pt x="2112011" y="794842"/>
                  <a:pt x="2112011" y="1487731"/>
                </a:cubicBezTo>
                <a:cubicBezTo>
                  <a:pt x="2112011" y="2340517"/>
                  <a:pt x="1491053" y="3031836"/>
                  <a:pt x="725063" y="3031836"/>
                </a:cubicBezTo>
                <a:cubicBezTo>
                  <a:pt x="485691" y="3031836"/>
                  <a:pt x="260482" y="2964325"/>
                  <a:pt x="63962" y="2845471"/>
                </a:cubicBezTo>
                <a:lnTo>
                  <a:pt x="0" y="2802211"/>
                </a:lnTo>
                <a:lnTo>
                  <a:pt x="17594" y="2797443"/>
                </a:lnTo>
                <a:cubicBezTo>
                  <a:pt x="189518" y="2739546"/>
                  <a:pt x="337656" y="2642520"/>
                  <a:pt x="449730" y="2505226"/>
                </a:cubicBezTo>
                <a:cubicBezTo>
                  <a:pt x="757934" y="2127666"/>
                  <a:pt x="713167" y="1543870"/>
                  <a:pt x="389767" y="999285"/>
                </a:cubicBezTo>
                <a:lnTo>
                  <a:pt x="344570" y="929213"/>
                </a:lnTo>
                <a:lnTo>
                  <a:pt x="441528" y="886436"/>
                </a:lnTo>
                <a:cubicBezTo>
                  <a:pt x="775133" y="723164"/>
                  <a:pt x="1012543" y="457651"/>
                  <a:pt x="1076440" y="126646"/>
                </a:cubicBezTo>
                <a:cubicBezTo>
                  <a:pt x="1084554" y="84613"/>
                  <a:pt x="1089678" y="42520"/>
                  <a:pt x="1091931" y="494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6" name="Oval 24"/>
          <p:cNvSpPr/>
          <p:nvPr/>
        </p:nvSpPr>
        <p:spPr>
          <a:xfrm rot="19806398">
            <a:off x="19842277" y="5952651"/>
            <a:ext cx="3410015" cy="7163720"/>
          </a:xfrm>
          <a:custGeom>
            <a:avLst/>
            <a:gdLst/>
            <a:ahLst/>
            <a:cxnLst/>
            <a:rect l="l" t="t" r="r" b="b"/>
            <a:pathLst>
              <a:path w="1740426" h="3656267">
                <a:moveTo>
                  <a:pt x="1634474" y="74007"/>
                </a:moveTo>
                <a:lnTo>
                  <a:pt x="1562397" y="175967"/>
                </a:lnTo>
                <a:cubicBezTo>
                  <a:pt x="1291761" y="612248"/>
                  <a:pt x="1300701" y="1287666"/>
                  <a:pt x="1631633" y="1902298"/>
                </a:cubicBezTo>
                <a:cubicBezTo>
                  <a:pt x="1655764" y="1947115"/>
                  <a:pt x="1681106" y="1990681"/>
                  <a:pt x="1707555" y="2032944"/>
                </a:cubicBezTo>
                <a:lnTo>
                  <a:pt x="1740426" y="2081853"/>
                </a:lnTo>
                <a:lnTo>
                  <a:pt x="1627775" y="2137334"/>
                </a:lnTo>
                <a:cubicBezTo>
                  <a:pt x="1538224" y="2186585"/>
                  <a:pt x="1451465" y="2244883"/>
                  <a:pt x="1368886" y="2312292"/>
                </a:cubicBezTo>
                <a:cubicBezTo>
                  <a:pt x="955994" y="2649338"/>
                  <a:pt x="745351" y="3134404"/>
                  <a:pt x="763690" y="3595676"/>
                </a:cubicBezTo>
                <a:lnTo>
                  <a:pt x="769153" y="3656267"/>
                </a:lnTo>
                <a:lnTo>
                  <a:pt x="671766" y="3586517"/>
                </a:lnTo>
                <a:cubicBezTo>
                  <a:pt x="271632" y="3263345"/>
                  <a:pt x="0" y="2633049"/>
                  <a:pt x="0" y="1908427"/>
                </a:cubicBezTo>
                <a:cubicBezTo>
                  <a:pt x="0" y="854432"/>
                  <a:pt x="574693" y="0"/>
                  <a:pt x="1283612" y="0"/>
                </a:cubicBezTo>
                <a:cubicBezTo>
                  <a:pt x="1372227" y="0"/>
                  <a:pt x="1458744" y="13350"/>
                  <a:pt x="1542305" y="38772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7" name="Oval 12"/>
          <p:cNvSpPr/>
          <p:nvPr/>
        </p:nvSpPr>
        <p:spPr>
          <a:xfrm rot="19806398">
            <a:off x="22663682" y="9251964"/>
            <a:ext cx="3284141" cy="3399326"/>
          </a:xfrm>
          <a:custGeom>
            <a:avLst/>
            <a:gdLst/>
            <a:ahLst/>
            <a:cxnLst/>
            <a:rect l="l" t="t" r="r" b="b"/>
            <a:pathLst>
              <a:path w="1676182" h="1734970">
                <a:moveTo>
                  <a:pt x="977780" y="0"/>
                </a:moveTo>
                <a:lnTo>
                  <a:pt x="1052247" y="107516"/>
                </a:lnTo>
                <a:cubicBezTo>
                  <a:pt x="1218635" y="329424"/>
                  <a:pt x="1416686" y="506721"/>
                  <a:pt x="1626600" y="630024"/>
                </a:cubicBezTo>
                <a:lnTo>
                  <a:pt x="1676182" y="656305"/>
                </a:lnTo>
                <a:lnTo>
                  <a:pt x="1664212" y="695357"/>
                </a:lnTo>
                <a:cubicBezTo>
                  <a:pt x="1451585" y="1312552"/>
                  <a:pt x="1019485" y="1734970"/>
                  <a:pt x="521026" y="1734970"/>
                </a:cubicBezTo>
                <a:cubicBezTo>
                  <a:pt x="343797" y="1734970"/>
                  <a:pt x="174956" y="1681568"/>
                  <a:pt x="21386" y="1584996"/>
                </a:cubicBezTo>
                <a:lnTo>
                  <a:pt x="6567" y="1574382"/>
                </a:lnTo>
                <a:lnTo>
                  <a:pt x="1104" y="1513792"/>
                </a:lnTo>
                <a:cubicBezTo>
                  <a:pt x="-17235" y="1052520"/>
                  <a:pt x="193409" y="567454"/>
                  <a:pt x="606300" y="230409"/>
                </a:cubicBezTo>
                <a:cubicBezTo>
                  <a:pt x="688878" y="163000"/>
                  <a:pt x="775638" y="104702"/>
                  <a:pt x="865189" y="55450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8" name="Oval 16"/>
          <p:cNvSpPr/>
          <p:nvPr/>
        </p:nvSpPr>
        <p:spPr>
          <a:xfrm rot="18108454">
            <a:off x="21671680" y="5018715"/>
            <a:ext cx="2230549" cy="4093827"/>
          </a:xfrm>
          <a:custGeom>
            <a:avLst/>
            <a:gdLst/>
            <a:ahLst/>
            <a:cxnLst/>
            <a:rect l="l" t="t" r="r" b="b"/>
            <a:pathLst>
              <a:path w="1138442" h="2089435">
                <a:moveTo>
                  <a:pt x="964229" y="137419"/>
                </a:moveTo>
                <a:cubicBezTo>
                  <a:pt x="1232528" y="610918"/>
                  <a:pt x="1195622" y="1361352"/>
                  <a:pt x="820868" y="2057372"/>
                </a:cubicBezTo>
                <a:lnTo>
                  <a:pt x="802174" y="2089435"/>
                </a:lnTo>
                <a:lnTo>
                  <a:pt x="723338" y="2036784"/>
                </a:lnTo>
                <a:cubicBezTo>
                  <a:pt x="522129" y="1915862"/>
                  <a:pt x="287123" y="1839556"/>
                  <a:pt x="36952" y="1819062"/>
                </a:cubicBezTo>
                <a:lnTo>
                  <a:pt x="10669" y="1818108"/>
                </a:lnTo>
                <a:lnTo>
                  <a:pt x="4912" y="1759462"/>
                </a:lnTo>
                <a:cubicBezTo>
                  <a:pt x="1660" y="1709710"/>
                  <a:pt x="0" y="1659337"/>
                  <a:pt x="0" y="1608436"/>
                </a:cubicBezTo>
                <a:cubicBezTo>
                  <a:pt x="0" y="910375"/>
                  <a:pt x="312327" y="311443"/>
                  <a:pt x="757446" y="55605"/>
                </a:cubicBezTo>
                <a:lnTo>
                  <a:pt x="869246" y="0"/>
                </a:lnTo>
                <a:lnTo>
                  <a:pt x="890814" y="25005"/>
                </a:lnTo>
                <a:cubicBezTo>
                  <a:pt x="917392" y="60425"/>
                  <a:pt x="941870" y="97961"/>
                  <a:pt x="964229" y="137419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60996" y="5038979"/>
            <a:ext cx="153599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23900" dirty="0" smtClean="0">
                <a:solidFill>
                  <a:prstClr val="black"/>
                </a:solidFill>
              </a:rPr>
              <a:t>?</a:t>
            </a:r>
          </a:p>
          <a:p>
            <a:pPr algn="ctr">
              <a:lnSpc>
                <a:spcPts val="7500"/>
              </a:lnSpc>
            </a:pPr>
            <a:endParaRPr lang="en-US" dirty="0" smtClean="0">
              <a:solidFill>
                <a:prstClr val="black"/>
              </a:solidFill>
            </a:endParaRPr>
          </a:p>
          <a:p>
            <a:pPr algn="ctr">
              <a:lnSpc>
                <a:spcPts val="7500"/>
              </a:lnSpc>
            </a:pPr>
            <a:r>
              <a:rPr lang="en-US" sz="13800" dirty="0" smtClean="0">
                <a:solidFill>
                  <a:prstClr val="black"/>
                </a:solidFill>
              </a:rPr>
              <a:t>&gt;</a:t>
            </a:r>
          </a:p>
          <a:p>
            <a:pPr algn="ctr">
              <a:lnSpc>
                <a:spcPts val="7500"/>
              </a:lnSpc>
            </a:pPr>
            <a:r>
              <a:rPr lang="en-US" sz="13800" dirty="0">
                <a:solidFill>
                  <a:prstClr val="black"/>
                </a:solidFill>
              </a:rPr>
              <a:t>&lt;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6539" y="7065628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</a:rPr>
              <a:t>22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99509" y="6743307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</a:rPr>
              <a:t>19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588962" y="11327856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44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78444" y="5008139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43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630905" y="8978519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41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674534" y="7012145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331834" y="8004106"/>
            <a:ext cx="542136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801220" y="10498026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449854" y="8356162"/>
            <a:ext cx="542136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809903" y="19207303"/>
            <a:ext cx="688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50000"/>
                  </a:prstClr>
                </a:solidFill>
              </a:rPr>
              <a:t>[created with </a:t>
            </a:r>
            <a:r>
              <a:rPr lang="en-US" sz="4800" dirty="0" err="1" smtClean="0">
                <a:solidFill>
                  <a:prstClr val="white">
                    <a:lumMod val="50000"/>
                  </a:prstClr>
                </a:solidFill>
              </a:rPr>
              <a:t>EulerAPE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056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569E-8 1.13854E-6 L -0.42195 -0.171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-85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254E-6 1.74637E-6 L -0.20162 0.01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1" y="7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00386"/>
            <a:ext cx="11047535" cy="3430058"/>
          </a:xfrm>
        </p:spPr>
        <p:txBody>
          <a:bodyPr>
            <a:normAutofit/>
          </a:bodyPr>
          <a:lstStyle/>
          <a:p>
            <a:r>
              <a:rPr lang="en-US" dirty="0" smtClean="0"/>
              <a:t>Set Vis Goals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774869" y="2286000"/>
            <a:ext cx="22035850" cy="14205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1. Efficient visual encoding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687175" y="1628775"/>
            <a:ext cx="28575" cy="1545907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2774869" y="14182426"/>
            <a:ext cx="22035850" cy="2178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9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762" indent="0" algn="l" defTabSz="1080144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8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46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7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714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5934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4806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6589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8372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60154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3. Visualize attributes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2774869" y="8690271"/>
            <a:ext cx="22035850" cy="31203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9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762" indent="0" algn="l" defTabSz="1080144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8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46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7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714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5934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4806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6589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8372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60154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2. Creating complex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slices of a dataset</a:t>
            </a: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635816" y="4015752"/>
            <a:ext cx="14029267" cy="3399326"/>
            <a:chOff x="12635816" y="4015752"/>
            <a:chExt cx="14029267" cy="3399326"/>
          </a:xfrm>
        </p:grpSpPr>
        <p:sp>
          <p:nvSpPr>
            <p:cNvPr id="7" name="Oval 12"/>
            <p:cNvSpPr/>
            <p:nvPr/>
          </p:nvSpPr>
          <p:spPr>
            <a:xfrm rot="19806398">
              <a:off x="16579405" y="4015752"/>
              <a:ext cx="3284141" cy="3399326"/>
            </a:xfrm>
            <a:custGeom>
              <a:avLst/>
              <a:gdLst/>
              <a:ahLst/>
              <a:cxnLst/>
              <a:rect l="l" t="t" r="r" b="b"/>
              <a:pathLst>
                <a:path w="1676182" h="1734970">
                  <a:moveTo>
                    <a:pt x="977780" y="0"/>
                  </a:moveTo>
                  <a:lnTo>
                    <a:pt x="1052247" y="107516"/>
                  </a:lnTo>
                  <a:cubicBezTo>
                    <a:pt x="1218635" y="329424"/>
                    <a:pt x="1416686" y="506721"/>
                    <a:pt x="1626600" y="630024"/>
                  </a:cubicBezTo>
                  <a:lnTo>
                    <a:pt x="1676182" y="656305"/>
                  </a:lnTo>
                  <a:lnTo>
                    <a:pt x="1664212" y="695357"/>
                  </a:lnTo>
                  <a:cubicBezTo>
                    <a:pt x="1451585" y="1312552"/>
                    <a:pt x="1019485" y="1734970"/>
                    <a:pt x="521026" y="1734970"/>
                  </a:cubicBezTo>
                  <a:cubicBezTo>
                    <a:pt x="343797" y="1734970"/>
                    <a:pt x="174956" y="1681568"/>
                    <a:pt x="21386" y="1584996"/>
                  </a:cubicBezTo>
                  <a:lnTo>
                    <a:pt x="6567" y="1574382"/>
                  </a:lnTo>
                  <a:lnTo>
                    <a:pt x="1104" y="1513792"/>
                  </a:lnTo>
                  <a:cubicBezTo>
                    <a:pt x="-17235" y="1052520"/>
                    <a:pt x="193409" y="567454"/>
                    <a:pt x="606300" y="230409"/>
                  </a:cubicBezTo>
                  <a:cubicBezTo>
                    <a:pt x="688878" y="163000"/>
                    <a:pt x="775638" y="104702"/>
                    <a:pt x="865189" y="5545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8" name="Oval 16"/>
            <p:cNvSpPr/>
            <p:nvPr/>
          </p:nvSpPr>
          <p:spPr>
            <a:xfrm rot="18108454">
              <a:off x="13567455" y="3933771"/>
              <a:ext cx="2230549" cy="4093827"/>
            </a:xfrm>
            <a:custGeom>
              <a:avLst/>
              <a:gdLst/>
              <a:ahLst/>
              <a:cxnLst/>
              <a:rect l="l" t="t" r="r" b="b"/>
              <a:pathLst>
                <a:path w="1138442" h="2089435">
                  <a:moveTo>
                    <a:pt x="964229" y="137419"/>
                  </a:moveTo>
                  <a:cubicBezTo>
                    <a:pt x="1232528" y="610918"/>
                    <a:pt x="1195622" y="1361352"/>
                    <a:pt x="820868" y="2057372"/>
                  </a:cubicBezTo>
                  <a:lnTo>
                    <a:pt x="802174" y="2089435"/>
                  </a:lnTo>
                  <a:lnTo>
                    <a:pt x="723338" y="2036784"/>
                  </a:lnTo>
                  <a:cubicBezTo>
                    <a:pt x="522129" y="1915862"/>
                    <a:pt x="287123" y="1839556"/>
                    <a:pt x="36952" y="1819062"/>
                  </a:cubicBezTo>
                  <a:lnTo>
                    <a:pt x="10669" y="1818108"/>
                  </a:lnTo>
                  <a:lnTo>
                    <a:pt x="4912" y="1759462"/>
                  </a:lnTo>
                  <a:cubicBezTo>
                    <a:pt x="1660" y="1709710"/>
                    <a:pt x="0" y="1659337"/>
                    <a:pt x="0" y="1608436"/>
                  </a:cubicBezTo>
                  <a:cubicBezTo>
                    <a:pt x="0" y="910375"/>
                    <a:pt x="312327" y="311443"/>
                    <a:pt x="757446" y="55605"/>
                  </a:cubicBezTo>
                  <a:lnTo>
                    <a:pt x="869246" y="0"/>
                  </a:lnTo>
                  <a:lnTo>
                    <a:pt x="890814" y="25005"/>
                  </a:lnTo>
                  <a:cubicBezTo>
                    <a:pt x="917392" y="60425"/>
                    <a:pt x="941870" y="97961"/>
                    <a:pt x="964229" y="137419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656412" y="5323713"/>
              <a:ext cx="3008671" cy="7146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656412" y="6358511"/>
              <a:ext cx="2408905" cy="7146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85308" y="5380519"/>
              <a:ext cx="131959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vs.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7238952" y="6886407"/>
            <a:ext cx="6967915" cy="8708965"/>
            <a:chOff x="1904799" y="7888678"/>
            <a:chExt cx="9031981" cy="10480593"/>
          </a:xfrm>
        </p:grpSpPr>
        <p:sp>
          <p:nvSpPr>
            <p:cNvPr id="13" name="Oval 6"/>
            <p:cNvSpPr/>
            <p:nvPr/>
          </p:nvSpPr>
          <p:spPr>
            <a:xfrm rot="19806398">
              <a:off x="5954611" y="12203291"/>
              <a:ext cx="1617472" cy="1573430"/>
            </a:xfrm>
            <a:custGeom>
              <a:avLst/>
              <a:gdLst/>
              <a:ahLst/>
              <a:cxnLst/>
              <a:rect l="l" t="t" r="r" b="b"/>
              <a:pathLst>
                <a:path w="825537" h="803058">
                  <a:moveTo>
                    <a:pt x="825537" y="10649"/>
                  </a:moveTo>
                  <a:lnTo>
                    <a:pt x="820170" y="168681"/>
                  </a:lnTo>
                  <a:cubicBezTo>
                    <a:pt x="807023" y="361148"/>
                    <a:pt x="774640" y="545161"/>
                    <a:pt x="725924" y="716402"/>
                  </a:cubicBezTo>
                  <a:lnTo>
                    <a:pt x="697847" y="803058"/>
                  </a:lnTo>
                  <a:lnTo>
                    <a:pt x="648759" y="777039"/>
                  </a:lnTo>
                  <a:cubicBezTo>
                    <a:pt x="428349" y="647571"/>
                    <a:pt x="221018" y="458574"/>
                    <a:pt x="49687" y="220911"/>
                  </a:cubicBezTo>
                  <a:lnTo>
                    <a:pt x="0" y="146982"/>
                  </a:lnTo>
                  <a:lnTo>
                    <a:pt x="23594" y="135361"/>
                  </a:lnTo>
                  <a:cubicBezTo>
                    <a:pt x="253582" y="34806"/>
                    <a:pt x="496676" y="-9417"/>
                    <a:pt x="731164" y="1665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4" name="Oval 10"/>
            <p:cNvSpPr/>
            <p:nvPr/>
          </p:nvSpPr>
          <p:spPr>
            <a:xfrm rot="18108454">
              <a:off x="7469803" y="11254487"/>
              <a:ext cx="2082177" cy="2357593"/>
            </a:xfrm>
            <a:custGeom>
              <a:avLst/>
              <a:gdLst/>
              <a:ahLst/>
              <a:cxnLst/>
              <a:rect l="l" t="t" r="r" b="b"/>
              <a:pathLst>
                <a:path w="1062715" h="1203285">
                  <a:moveTo>
                    <a:pt x="893507" y="431785"/>
                  </a:moveTo>
                  <a:cubicBezTo>
                    <a:pt x="962499" y="551161"/>
                    <a:pt x="1012619" y="682567"/>
                    <a:pt x="1039841" y="823587"/>
                  </a:cubicBezTo>
                  <a:cubicBezTo>
                    <a:pt x="1057989" y="917601"/>
                    <a:pt x="1065102" y="1011436"/>
                    <a:pt x="1062019" y="1103985"/>
                  </a:cubicBezTo>
                  <a:lnTo>
                    <a:pt x="1054024" y="1194483"/>
                  </a:lnTo>
                  <a:lnTo>
                    <a:pt x="1053541" y="1194584"/>
                  </a:lnTo>
                  <a:cubicBezTo>
                    <a:pt x="1011849" y="1200337"/>
                    <a:pt x="969547" y="1203285"/>
                    <a:pt x="926739" y="1203285"/>
                  </a:cubicBezTo>
                  <a:cubicBezTo>
                    <a:pt x="589623" y="1203284"/>
                    <a:pt x="283923" y="1020503"/>
                    <a:pt x="60381" y="723891"/>
                  </a:cubicBezTo>
                  <a:lnTo>
                    <a:pt x="0" y="636797"/>
                  </a:lnTo>
                  <a:lnTo>
                    <a:pt x="66444" y="573195"/>
                  </a:lnTo>
                  <a:cubicBezTo>
                    <a:pt x="190518" y="445515"/>
                    <a:pt x="306267" y="298847"/>
                    <a:pt x="409086" y="135615"/>
                  </a:cubicBezTo>
                  <a:lnTo>
                    <a:pt x="488156" y="0"/>
                  </a:lnTo>
                  <a:lnTo>
                    <a:pt x="554176" y="45247"/>
                  </a:lnTo>
                  <a:cubicBezTo>
                    <a:pt x="691536" y="152146"/>
                    <a:pt x="807267" y="282566"/>
                    <a:pt x="893507" y="431785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5" name="Oval 12"/>
            <p:cNvSpPr/>
            <p:nvPr/>
          </p:nvSpPr>
          <p:spPr>
            <a:xfrm rot="19806398">
              <a:off x="4726202" y="13165136"/>
              <a:ext cx="3284141" cy="3399326"/>
            </a:xfrm>
            <a:custGeom>
              <a:avLst/>
              <a:gdLst/>
              <a:ahLst/>
              <a:cxnLst/>
              <a:rect l="l" t="t" r="r" b="b"/>
              <a:pathLst>
                <a:path w="1676182" h="1734970">
                  <a:moveTo>
                    <a:pt x="977780" y="0"/>
                  </a:moveTo>
                  <a:lnTo>
                    <a:pt x="1052247" y="107516"/>
                  </a:lnTo>
                  <a:cubicBezTo>
                    <a:pt x="1218635" y="329424"/>
                    <a:pt x="1416686" y="506721"/>
                    <a:pt x="1626600" y="630024"/>
                  </a:cubicBezTo>
                  <a:lnTo>
                    <a:pt x="1676182" y="656305"/>
                  </a:lnTo>
                  <a:lnTo>
                    <a:pt x="1664212" y="695357"/>
                  </a:lnTo>
                  <a:cubicBezTo>
                    <a:pt x="1451585" y="1312552"/>
                    <a:pt x="1019485" y="1734970"/>
                    <a:pt x="521026" y="1734970"/>
                  </a:cubicBezTo>
                  <a:cubicBezTo>
                    <a:pt x="343797" y="1734970"/>
                    <a:pt x="174956" y="1681568"/>
                    <a:pt x="21386" y="1584996"/>
                  </a:cubicBezTo>
                  <a:lnTo>
                    <a:pt x="6567" y="1574382"/>
                  </a:lnTo>
                  <a:lnTo>
                    <a:pt x="1104" y="1513792"/>
                  </a:lnTo>
                  <a:cubicBezTo>
                    <a:pt x="-17235" y="1052520"/>
                    <a:pt x="193409" y="567454"/>
                    <a:pt x="606300" y="230409"/>
                  </a:cubicBezTo>
                  <a:cubicBezTo>
                    <a:pt x="688878" y="163000"/>
                    <a:pt x="775638" y="104702"/>
                    <a:pt x="865189" y="5545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 rot="18108454">
              <a:off x="3746902" y="8921108"/>
              <a:ext cx="2230549" cy="4093827"/>
            </a:xfrm>
            <a:custGeom>
              <a:avLst/>
              <a:gdLst/>
              <a:ahLst/>
              <a:cxnLst/>
              <a:rect l="l" t="t" r="r" b="b"/>
              <a:pathLst>
                <a:path w="1138442" h="2089435">
                  <a:moveTo>
                    <a:pt x="964229" y="137419"/>
                  </a:moveTo>
                  <a:cubicBezTo>
                    <a:pt x="1232528" y="610918"/>
                    <a:pt x="1195622" y="1361352"/>
                    <a:pt x="820868" y="2057372"/>
                  </a:cubicBezTo>
                  <a:lnTo>
                    <a:pt x="802174" y="2089435"/>
                  </a:lnTo>
                  <a:lnTo>
                    <a:pt x="723338" y="2036784"/>
                  </a:lnTo>
                  <a:cubicBezTo>
                    <a:pt x="522129" y="1915862"/>
                    <a:pt x="287123" y="1839556"/>
                    <a:pt x="36952" y="1819062"/>
                  </a:cubicBezTo>
                  <a:lnTo>
                    <a:pt x="10669" y="1818108"/>
                  </a:lnTo>
                  <a:lnTo>
                    <a:pt x="4912" y="1759462"/>
                  </a:lnTo>
                  <a:cubicBezTo>
                    <a:pt x="1660" y="1709710"/>
                    <a:pt x="0" y="1659337"/>
                    <a:pt x="0" y="1608436"/>
                  </a:cubicBezTo>
                  <a:cubicBezTo>
                    <a:pt x="0" y="910375"/>
                    <a:pt x="312327" y="311443"/>
                    <a:pt x="757446" y="55605"/>
                  </a:cubicBezTo>
                  <a:lnTo>
                    <a:pt x="869246" y="0"/>
                  </a:lnTo>
                  <a:lnTo>
                    <a:pt x="890814" y="25005"/>
                  </a:lnTo>
                  <a:cubicBezTo>
                    <a:pt x="917392" y="60425"/>
                    <a:pt x="941870" y="97961"/>
                    <a:pt x="964229" y="137419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7" name="Oval 19"/>
            <p:cNvSpPr/>
            <p:nvPr/>
          </p:nvSpPr>
          <p:spPr>
            <a:xfrm rot="18108454">
              <a:off x="5747429" y="6238697"/>
              <a:ext cx="3286680" cy="6586642"/>
            </a:xfrm>
            <a:custGeom>
              <a:avLst/>
              <a:gdLst/>
              <a:ahLst/>
              <a:cxnLst/>
              <a:rect l="l" t="t" r="r" b="b"/>
              <a:pathLst>
                <a:path w="1677478" h="3361735">
                  <a:moveTo>
                    <a:pt x="1394281" y="613281"/>
                  </a:moveTo>
                  <a:cubicBezTo>
                    <a:pt x="1571200" y="904595"/>
                    <a:pt x="1677478" y="1278067"/>
                    <a:pt x="1677478" y="1685268"/>
                  </a:cubicBezTo>
                  <a:cubicBezTo>
                    <a:pt x="1677478" y="2499673"/>
                    <a:pt x="1252366" y="3179153"/>
                    <a:pt x="687237" y="3336298"/>
                  </a:cubicBezTo>
                  <a:lnTo>
                    <a:pt x="564582" y="3361735"/>
                  </a:lnTo>
                  <a:lnTo>
                    <a:pt x="572577" y="3271237"/>
                  </a:lnTo>
                  <a:cubicBezTo>
                    <a:pt x="575660" y="3178689"/>
                    <a:pt x="568547" y="3084852"/>
                    <a:pt x="550399" y="2990839"/>
                  </a:cubicBezTo>
                  <a:cubicBezTo>
                    <a:pt x="484045" y="2647104"/>
                    <a:pt x="281649" y="2360483"/>
                    <a:pt x="1488" y="2165999"/>
                  </a:cubicBezTo>
                  <a:lnTo>
                    <a:pt x="0" y="2165050"/>
                  </a:lnTo>
                  <a:lnTo>
                    <a:pt x="17985" y="2134203"/>
                  </a:lnTo>
                  <a:cubicBezTo>
                    <a:pt x="423969" y="1380182"/>
                    <a:pt x="433451" y="562299"/>
                    <a:pt x="87932" y="101837"/>
                  </a:cubicBezTo>
                  <a:lnTo>
                    <a:pt x="66363" y="76832"/>
                  </a:lnTo>
                  <a:lnTo>
                    <a:pt x="68505" y="75766"/>
                  </a:lnTo>
                  <a:cubicBezTo>
                    <a:pt x="185006" y="26526"/>
                    <a:pt x="308872" y="0"/>
                    <a:pt x="437297" y="0"/>
                  </a:cubicBezTo>
                  <a:cubicBezTo>
                    <a:pt x="822572" y="0"/>
                    <a:pt x="1166814" y="238735"/>
                    <a:pt x="1394281" y="613281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8" name="Oval 23"/>
            <p:cNvSpPr/>
            <p:nvPr/>
          </p:nvSpPr>
          <p:spPr>
            <a:xfrm rot="1252901">
              <a:off x="6798719" y="12428998"/>
              <a:ext cx="4138061" cy="5940273"/>
            </a:xfrm>
            <a:custGeom>
              <a:avLst/>
              <a:gdLst/>
              <a:ahLst/>
              <a:cxnLst/>
              <a:rect l="l" t="t" r="r" b="b"/>
              <a:pathLst>
                <a:path w="2112011" h="3031836">
                  <a:moveTo>
                    <a:pt x="1091924" y="0"/>
                  </a:moveTo>
                  <a:lnTo>
                    <a:pt x="1137499" y="13046"/>
                  </a:lnTo>
                  <a:cubicBezTo>
                    <a:pt x="1702082" y="208547"/>
                    <a:pt x="2112011" y="794842"/>
                    <a:pt x="2112011" y="1487731"/>
                  </a:cubicBezTo>
                  <a:cubicBezTo>
                    <a:pt x="2112011" y="2340517"/>
                    <a:pt x="1491053" y="3031836"/>
                    <a:pt x="725063" y="3031836"/>
                  </a:cubicBezTo>
                  <a:cubicBezTo>
                    <a:pt x="485691" y="3031836"/>
                    <a:pt x="260482" y="2964325"/>
                    <a:pt x="63962" y="2845471"/>
                  </a:cubicBezTo>
                  <a:lnTo>
                    <a:pt x="0" y="2802211"/>
                  </a:lnTo>
                  <a:lnTo>
                    <a:pt x="17594" y="2797443"/>
                  </a:lnTo>
                  <a:cubicBezTo>
                    <a:pt x="189518" y="2739546"/>
                    <a:pt x="337656" y="2642520"/>
                    <a:pt x="449730" y="2505226"/>
                  </a:cubicBezTo>
                  <a:cubicBezTo>
                    <a:pt x="757934" y="2127666"/>
                    <a:pt x="713167" y="1543870"/>
                    <a:pt x="389767" y="999285"/>
                  </a:cubicBezTo>
                  <a:lnTo>
                    <a:pt x="344570" y="929213"/>
                  </a:lnTo>
                  <a:lnTo>
                    <a:pt x="441528" y="886436"/>
                  </a:lnTo>
                  <a:cubicBezTo>
                    <a:pt x="775133" y="723164"/>
                    <a:pt x="1012543" y="457651"/>
                    <a:pt x="1076440" y="126646"/>
                  </a:cubicBezTo>
                  <a:cubicBezTo>
                    <a:pt x="1084554" y="84613"/>
                    <a:pt x="1089678" y="42520"/>
                    <a:pt x="1091931" y="494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19" name="Oval 24"/>
            <p:cNvSpPr/>
            <p:nvPr/>
          </p:nvSpPr>
          <p:spPr>
            <a:xfrm rot="19806398">
              <a:off x="1904799" y="9867744"/>
              <a:ext cx="3410015" cy="7163720"/>
            </a:xfrm>
            <a:custGeom>
              <a:avLst/>
              <a:gdLst/>
              <a:ahLst/>
              <a:cxnLst/>
              <a:rect l="l" t="t" r="r" b="b"/>
              <a:pathLst>
                <a:path w="1740426" h="3656267">
                  <a:moveTo>
                    <a:pt x="1634474" y="74007"/>
                  </a:moveTo>
                  <a:lnTo>
                    <a:pt x="1562397" y="175967"/>
                  </a:lnTo>
                  <a:cubicBezTo>
                    <a:pt x="1291761" y="612248"/>
                    <a:pt x="1300701" y="1287666"/>
                    <a:pt x="1631633" y="1902298"/>
                  </a:cubicBezTo>
                  <a:cubicBezTo>
                    <a:pt x="1655764" y="1947115"/>
                    <a:pt x="1681106" y="1990681"/>
                    <a:pt x="1707555" y="2032944"/>
                  </a:cubicBezTo>
                  <a:lnTo>
                    <a:pt x="1740426" y="2081853"/>
                  </a:lnTo>
                  <a:lnTo>
                    <a:pt x="1627775" y="2137334"/>
                  </a:lnTo>
                  <a:cubicBezTo>
                    <a:pt x="1538224" y="2186585"/>
                    <a:pt x="1451465" y="2244883"/>
                    <a:pt x="1368886" y="2312292"/>
                  </a:cubicBezTo>
                  <a:cubicBezTo>
                    <a:pt x="955994" y="2649338"/>
                    <a:pt x="745351" y="3134404"/>
                    <a:pt x="763690" y="3595676"/>
                  </a:cubicBezTo>
                  <a:lnTo>
                    <a:pt x="769153" y="3656267"/>
                  </a:lnTo>
                  <a:lnTo>
                    <a:pt x="671766" y="3586517"/>
                  </a:lnTo>
                  <a:cubicBezTo>
                    <a:pt x="271632" y="3263345"/>
                    <a:pt x="0" y="2633049"/>
                    <a:pt x="0" y="1908427"/>
                  </a:cubicBezTo>
                  <a:cubicBezTo>
                    <a:pt x="0" y="854432"/>
                    <a:pt x="574693" y="0"/>
                    <a:pt x="1283612" y="0"/>
                  </a:cubicBezTo>
                  <a:cubicBezTo>
                    <a:pt x="1372227" y="0"/>
                    <a:pt x="1458744" y="13350"/>
                    <a:pt x="1542305" y="38772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0" name="Oval 12"/>
            <p:cNvSpPr/>
            <p:nvPr/>
          </p:nvSpPr>
          <p:spPr>
            <a:xfrm rot="19806398">
              <a:off x="4726204" y="13167057"/>
              <a:ext cx="3284141" cy="3399326"/>
            </a:xfrm>
            <a:custGeom>
              <a:avLst/>
              <a:gdLst/>
              <a:ahLst/>
              <a:cxnLst/>
              <a:rect l="l" t="t" r="r" b="b"/>
              <a:pathLst>
                <a:path w="1676182" h="1734970">
                  <a:moveTo>
                    <a:pt x="977780" y="0"/>
                  </a:moveTo>
                  <a:lnTo>
                    <a:pt x="1052247" y="107516"/>
                  </a:lnTo>
                  <a:cubicBezTo>
                    <a:pt x="1218635" y="329424"/>
                    <a:pt x="1416686" y="506721"/>
                    <a:pt x="1626600" y="630024"/>
                  </a:cubicBezTo>
                  <a:lnTo>
                    <a:pt x="1676182" y="656305"/>
                  </a:lnTo>
                  <a:lnTo>
                    <a:pt x="1664212" y="695357"/>
                  </a:lnTo>
                  <a:cubicBezTo>
                    <a:pt x="1451585" y="1312552"/>
                    <a:pt x="1019485" y="1734970"/>
                    <a:pt x="521026" y="1734970"/>
                  </a:cubicBezTo>
                  <a:cubicBezTo>
                    <a:pt x="343797" y="1734970"/>
                    <a:pt x="174956" y="1681568"/>
                    <a:pt x="21386" y="1584996"/>
                  </a:cubicBezTo>
                  <a:lnTo>
                    <a:pt x="6567" y="1574382"/>
                  </a:lnTo>
                  <a:lnTo>
                    <a:pt x="1104" y="1513792"/>
                  </a:lnTo>
                  <a:cubicBezTo>
                    <a:pt x="-17235" y="1052520"/>
                    <a:pt x="193409" y="567454"/>
                    <a:pt x="606300" y="230409"/>
                  </a:cubicBezTo>
                  <a:cubicBezTo>
                    <a:pt x="688878" y="163000"/>
                    <a:pt x="775638" y="104702"/>
                    <a:pt x="865189" y="55450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1" name="Oval 16"/>
            <p:cNvSpPr/>
            <p:nvPr/>
          </p:nvSpPr>
          <p:spPr>
            <a:xfrm rot="18108454">
              <a:off x="3734202" y="8933808"/>
              <a:ext cx="2230549" cy="4093827"/>
            </a:xfrm>
            <a:custGeom>
              <a:avLst/>
              <a:gdLst/>
              <a:ahLst/>
              <a:cxnLst/>
              <a:rect l="l" t="t" r="r" b="b"/>
              <a:pathLst>
                <a:path w="1138442" h="2089435">
                  <a:moveTo>
                    <a:pt x="964229" y="137419"/>
                  </a:moveTo>
                  <a:cubicBezTo>
                    <a:pt x="1232528" y="610918"/>
                    <a:pt x="1195622" y="1361352"/>
                    <a:pt x="820868" y="2057372"/>
                  </a:cubicBezTo>
                  <a:lnTo>
                    <a:pt x="802174" y="2089435"/>
                  </a:lnTo>
                  <a:lnTo>
                    <a:pt x="723338" y="2036784"/>
                  </a:lnTo>
                  <a:cubicBezTo>
                    <a:pt x="522129" y="1915862"/>
                    <a:pt x="287123" y="1839556"/>
                    <a:pt x="36952" y="1819062"/>
                  </a:cubicBezTo>
                  <a:lnTo>
                    <a:pt x="10669" y="1818108"/>
                  </a:lnTo>
                  <a:lnTo>
                    <a:pt x="4912" y="1759462"/>
                  </a:lnTo>
                  <a:cubicBezTo>
                    <a:pt x="1660" y="1709710"/>
                    <a:pt x="0" y="1659337"/>
                    <a:pt x="0" y="1608436"/>
                  </a:cubicBezTo>
                  <a:cubicBezTo>
                    <a:pt x="0" y="910375"/>
                    <a:pt x="312327" y="311443"/>
                    <a:pt x="757446" y="55605"/>
                  </a:cubicBezTo>
                  <a:lnTo>
                    <a:pt x="869246" y="0"/>
                  </a:lnTo>
                  <a:lnTo>
                    <a:pt x="890814" y="25005"/>
                  </a:lnTo>
                  <a:cubicBezTo>
                    <a:pt x="917392" y="60425"/>
                    <a:pt x="941870" y="97961"/>
                    <a:pt x="964229" y="137419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193249" y="16490613"/>
            <a:ext cx="7711651" cy="789710"/>
            <a:chOff x="25615311" y="6680693"/>
            <a:chExt cx="7711651" cy="78971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8" idx="0"/>
              <a:endCxn id="38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15739773" y="18156040"/>
            <a:ext cx="6837219" cy="789710"/>
            <a:chOff x="25615311" y="6680693"/>
            <a:chExt cx="7711651" cy="789710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0"/>
              <a:endCxn id="44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27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97"/>
            <a:ext cx="36580761" cy="160185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" y="18866803"/>
            <a:ext cx="10538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Visualizing Intersections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63765" y="18866802"/>
            <a:ext cx="9453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Visualizing Properties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45398" y="0"/>
            <a:ext cx="7350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Attribute Details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96758" y="18866802"/>
            <a:ext cx="9716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Element List &amp; Queries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29184"/>
            <a:ext cx="6790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white">
                    <a:lumMod val="50000"/>
                  </a:prstClr>
                </a:solidFill>
              </a:rPr>
              <a:t>[Movie Lens Dataset]</a:t>
            </a:r>
            <a:endParaRPr lang="en-US" sz="5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273001" y="1329513"/>
            <a:ext cx="11500802" cy="6854367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73000" y="8183880"/>
            <a:ext cx="11500802" cy="9470390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69371" y="3995419"/>
            <a:ext cx="12703628" cy="1396503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417491"/>
            <a:ext cx="12569369" cy="16542963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9" grpId="0"/>
      <p:bldP spid="10" grpId="0"/>
      <p:bldP spid="10" grpId="1"/>
      <p:bldP spid="3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488684" y="7253204"/>
            <a:ext cx="17603394" cy="4411436"/>
          </a:xfrm>
        </p:spPr>
        <p:txBody>
          <a:bodyPr>
            <a:normAutofit/>
          </a:bodyPr>
          <a:lstStyle/>
          <a:p>
            <a:r>
              <a:rPr lang="en-US" dirty="0" smtClean="0"/>
              <a:t>Visualizing </a:t>
            </a:r>
            <a:br>
              <a:rPr lang="en-US" dirty="0" smtClean="0"/>
            </a:br>
            <a:r>
              <a:rPr lang="en-US" dirty="0" smtClean="0"/>
              <a:t>Intersections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3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6" name="Oval 35"/>
          <p:cNvSpPr/>
          <p:nvPr/>
        </p:nvSpPr>
        <p:spPr>
          <a:xfrm>
            <a:off x="23033962" y="9696488"/>
            <a:ext cx="5486400" cy="5486400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246085" y="9693622"/>
            <a:ext cx="5486400" cy="5486400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4640024" y="6561310"/>
            <a:ext cx="5486400" cy="5486400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705990" y="5486400"/>
            <a:ext cx="11353800" cy="10771388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11366" y="4223362"/>
            <a:ext cx="5743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Universal Set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49917" y="5423691"/>
            <a:ext cx="865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68019" y="13779054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05536" y="14042402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6" grpId="0" animBg="1"/>
      <p:bldP spid="37" grpId="0" animBg="1"/>
      <p:bldP spid="38" grpId="0" animBg="1"/>
      <p:bldP spid="39" grpId="0" animBg="1"/>
      <p:bldP spid="2" grpId="0"/>
      <p:bldP spid="11" grpId="0"/>
      <p:bldP spid="12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3657603" y="17856374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666462" y="16204497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662621" y="14552620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662621" y="12845740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66462" y="11192799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657603" y="9513253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657604" y="7889809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657604" y="6194323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735486" y="546427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03786" y="6400802"/>
            <a:ext cx="5967053" cy="1301262"/>
            <a:chOff x="3903786" y="6400802"/>
            <a:chExt cx="5967053" cy="1301262"/>
          </a:xfrm>
        </p:grpSpPr>
        <p:sp>
          <p:nvSpPr>
            <p:cNvPr id="11" name="Oval 10"/>
            <p:cNvSpPr/>
            <p:nvPr/>
          </p:nvSpPr>
          <p:spPr>
            <a:xfrm>
              <a:off x="3903786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36679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569572" y="6400802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03786" y="8066229"/>
            <a:ext cx="5967053" cy="1301262"/>
            <a:chOff x="3903786" y="8066229"/>
            <a:chExt cx="5967053" cy="1301262"/>
          </a:xfrm>
        </p:grpSpPr>
        <p:sp>
          <p:nvSpPr>
            <p:cNvPr id="15" name="Oval 14"/>
            <p:cNvSpPr/>
            <p:nvPr/>
          </p:nvSpPr>
          <p:spPr>
            <a:xfrm>
              <a:off x="3903786" y="806623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36679" y="806623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569572" y="8066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3786" y="9731655"/>
            <a:ext cx="5967053" cy="1301262"/>
            <a:chOff x="3903786" y="9731655"/>
            <a:chExt cx="5967053" cy="1301262"/>
          </a:xfrm>
        </p:grpSpPr>
        <p:sp>
          <p:nvSpPr>
            <p:cNvPr id="18" name="Oval 17"/>
            <p:cNvSpPr/>
            <p:nvPr/>
          </p:nvSpPr>
          <p:spPr>
            <a:xfrm>
              <a:off x="3903786" y="9731656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236679" y="9731656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9572" y="9731655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3786" y="11397080"/>
            <a:ext cx="5967053" cy="1301262"/>
            <a:chOff x="3903786" y="11397080"/>
            <a:chExt cx="5967053" cy="1301262"/>
          </a:xfrm>
        </p:grpSpPr>
        <p:sp>
          <p:nvSpPr>
            <p:cNvPr id="21" name="Oval 20"/>
            <p:cNvSpPr/>
            <p:nvPr/>
          </p:nvSpPr>
          <p:spPr>
            <a:xfrm>
              <a:off x="3903786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236679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8569572" y="1139708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786" y="13062504"/>
            <a:ext cx="5967053" cy="1301262"/>
            <a:chOff x="3903786" y="13062504"/>
            <a:chExt cx="5967053" cy="1301262"/>
          </a:xfrm>
        </p:grpSpPr>
        <p:sp>
          <p:nvSpPr>
            <p:cNvPr id="63" name="Freeform 62"/>
            <p:cNvSpPr/>
            <p:nvPr/>
          </p:nvSpPr>
          <p:spPr>
            <a:xfrm>
              <a:off x="3903786" y="13062504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569572" y="13062504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3785" y="14727927"/>
            <a:ext cx="5967054" cy="1301263"/>
            <a:chOff x="3903785" y="14727927"/>
            <a:chExt cx="5967054" cy="1301263"/>
          </a:xfrm>
        </p:grpSpPr>
        <p:sp>
          <p:nvSpPr>
            <p:cNvPr id="64" name="Freeform 63"/>
            <p:cNvSpPr/>
            <p:nvPr/>
          </p:nvSpPr>
          <p:spPr>
            <a:xfrm>
              <a:off x="3903785" y="14727927"/>
              <a:ext cx="5967054" cy="1301263"/>
            </a:xfrm>
            <a:custGeom>
              <a:avLst/>
              <a:gdLst>
                <a:gd name="connsiteX0" fmla="*/ 5316420 w 5967054"/>
                <a:gd name="connsiteY0" fmla="*/ 0 h 1301263"/>
                <a:gd name="connsiteX1" fmla="*/ 5967054 w 5967054"/>
                <a:gd name="connsiteY1" fmla="*/ 650631 h 1301263"/>
                <a:gd name="connsiteX2" fmla="*/ 5316420 w 5967054"/>
                <a:gd name="connsiteY2" fmla="*/ 1301262 h 1301263"/>
                <a:gd name="connsiteX3" fmla="*/ 4716916 w 5967054"/>
                <a:gd name="connsiteY3" fmla="*/ 903886 h 1301263"/>
                <a:gd name="connsiteX4" fmla="*/ 4695819 w 5967054"/>
                <a:gd name="connsiteY4" fmla="*/ 835922 h 1301263"/>
                <a:gd name="connsiteX5" fmla="*/ 1271236 w 5967054"/>
                <a:gd name="connsiteY5" fmla="*/ 835922 h 1301263"/>
                <a:gd name="connsiteX6" fmla="*/ 1250138 w 5967054"/>
                <a:gd name="connsiteY6" fmla="*/ 903887 h 1301263"/>
                <a:gd name="connsiteX7" fmla="*/ 650634 w 5967054"/>
                <a:gd name="connsiteY7" fmla="*/ 1301263 h 1301263"/>
                <a:gd name="connsiteX8" fmla="*/ 0 w 5967054"/>
                <a:gd name="connsiteY8" fmla="*/ 650632 h 1301263"/>
                <a:gd name="connsiteX9" fmla="*/ 650634 w 5967054"/>
                <a:gd name="connsiteY9" fmla="*/ 1 h 1301263"/>
                <a:gd name="connsiteX10" fmla="*/ 1250138 w 5967054"/>
                <a:gd name="connsiteY10" fmla="*/ 397377 h 1301263"/>
                <a:gd name="connsiteX11" fmla="*/ 1281445 w 5967054"/>
                <a:gd name="connsiteY11" fmla="*/ 498229 h 1301263"/>
                <a:gd name="connsiteX12" fmla="*/ 4685609 w 5967054"/>
                <a:gd name="connsiteY12" fmla="*/ 498229 h 1301263"/>
                <a:gd name="connsiteX13" fmla="*/ 4716916 w 5967054"/>
                <a:gd name="connsiteY13" fmla="*/ 397376 h 1301263"/>
                <a:gd name="connsiteX14" fmla="*/ 5316420 w 5967054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7054" h="1301263">
                  <a:moveTo>
                    <a:pt x="5316420" y="0"/>
                  </a:moveTo>
                  <a:cubicBezTo>
                    <a:pt x="5675755" y="0"/>
                    <a:pt x="5967054" y="291297"/>
                    <a:pt x="5967054" y="650631"/>
                  </a:cubicBezTo>
                  <a:cubicBezTo>
                    <a:pt x="5967054" y="1009965"/>
                    <a:pt x="5675755" y="1301262"/>
                    <a:pt x="5316420" y="1301262"/>
                  </a:cubicBezTo>
                  <a:cubicBezTo>
                    <a:pt x="5046919" y="1301262"/>
                    <a:pt x="4815688" y="1137407"/>
                    <a:pt x="4716916" y="903886"/>
                  </a:cubicBezTo>
                  <a:lnTo>
                    <a:pt x="4695819" y="835922"/>
                  </a:lnTo>
                  <a:lnTo>
                    <a:pt x="1271236" y="835922"/>
                  </a:lnTo>
                  <a:lnTo>
                    <a:pt x="1250138" y="903887"/>
                  </a:lnTo>
                  <a:cubicBezTo>
                    <a:pt x="1151367" y="1137408"/>
                    <a:pt x="920136" y="1301263"/>
                    <a:pt x="650634" y="1301263"/>
                  </a:cubicBezTo>
                  <a:cubicBezTo>
                    <a:pt x="291299" y="1301263"/>
                    <a:pt x="0" y="1009966"/>
                    <a:pt x="0" y="650632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29"/>
                  </a:lnTo>
                  <a:lnTo>
                    <a:pt x="4685609" y="498229"/>
                  </a:lnTo>
                  <a:lnTo>
                    <a:pt x="4716916" y="397376"/>
                  </a:lnTo>
                  <a:cubicBezTo>
                    <a:pt x="4815688" y="163855"/>
                    <a:pt x="5046919" y="0"/>
                    <a:pt x="531642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36679" y="14727928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03786" y="16393349"/>
            <a:ext cx="5967054" cy="1301263"/>
            <a:chOff x="3903786" y="16393349"/>
            <a:chExt cx="5967054" cy="1301263"/>
          </a:xfrm>
        </p:grpSpPr>
        <p:sp>
          <p:nvSpPr>
            <p:cNvPr id="30" name="Oval 29"/>
            <p:cNvSpPr/>
            <p:nvPr/>
          </p:nvSpPr>
          <p:spPr>
            <a:xfrm>
              <a:off x="3903786" y="1639335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36679" y="16393349"/>
              <a:ext cx="3634161" cy="1301263"/>
            </a:xfrm>
            <a:custGeom>
              <a:avLst/>
              <a:gdLst>
                <a:gd name="connsiteX0" fmla="*/ 2983527 w 3634161"/>
                <a:gd name="connsiteY0" fmla="*/ 0 h 1301263"/>
                <a:gd name="connsiteX1" fmla="*/ 3634161 w 3634161"/>
                <a:gd name="connsiteY1" fmla="*/ 650631 h 1301263"/>
                <a:gd name="connsiteX2" fmla="*/ 2983527 w 3634161"/>
                <a:gd name="connsiteY2" fmla="*/ 1301263 h 1301263"/>
                <a:gd name="connsiteX3" fmla="*/ 2384023 w 3634161"/>
                <a:gd name="connsiteY3" fmla="*/ 903887 h 1301263"/>
                <a:gd name="connsiteX4" fmla="*/ 2352716 w 3634161"/>
                <a:gd name="connsiteY4" fmla="*/ 803031 h 1301263"/>
                <a:gd name="connsiteX5" fmla="*/ 1281446 w 3634161"/>
                <a:gd name="connsiteY5" fmla="*/ 803031 h 1301263"/>
                <a:gd name="connsiteX6" fmla="*/ 1250138 w 3634161"/>
                <a:gd name="connsiteY6" fmla="*/ 903887 h 1301263"/>
                <a:gd name="connsiteX7" fmla="*/ 650634 w 3634161"/>
                <a:gd name="connsiteY7" fmla="*/ 1301263 h 1301263"/>
                <a:gd name="connsiteX8" fmla="*/ 0 w 3634161"/>
                <a:gd name="connsiteY8" fmla="*/ 650631 h 1301263"/>
                <a:gd name="connsiteX9" fmla="*/ 650634 w 3634161"/>
                <a:gd name="connsiteY9" fmla="*/ 1 h 1301263"/>
                <a:gd name="connsiteX10" fmla="*/ 1250138 w 3634161"/>
                <a:gd name="connsiteY10" fmla="*/ 397377 h 1301263"/>
                <a:gd name="connsiteX11" fmla="*/ 1281445 w 3634161"/>
                <a:gd name="connsiteY11" fmla="*/ 498231 h 1301263"/>
                <a:gd name="connsiteX12" fmla="*/ 2352716 w 3634161"/>
                <a:gd name="connsiteY12" fmla="*/ 498231 h 1301263"/>
                <a:gd name="connsiteX13" fmla="*/ 2384023 w 3634161"/>
                <a:gd name="connsiteY13" fmla="*/ 397375 h 1301263"/>
                <a:gd name="connsiteX14" fmla="*/ 2983527 w 3634161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3">
                  <a:moveTo>
                    <a:pt x="2983527" y="0"/>
                  </a:move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3"/>
                    <a:pt x="2983527" y="1301263"/>
                  </a:cubicBezTo>
                  <a:cubicBezTo>
                    <a:pt x="2714026" y="1301263"/>
                    <a:pt x="2482795" y="1137407"/>
                    <a:pt x="2384023" y="903887"/>
                  </a:cubicBezTo>
                  <a:lnTo>
                    <a:pt x="2352716" y="803031"/>
                  </a:lnTo>
                  <a:lnTo>
                    <a:pt x="1281446" y="803031"/>
                  </a:lnTo>
                  <a:lnTo>
                    <a:pt x="1250138" y="903887"/>
                  </a:lnTo>
                  <a:cubicBezTo>
                    <a:pt x="1151367" y="1137409"/>
                    <a:pt x="920136" y="1301263"/>
                    <a:pt x="650634" y="1301263"/>
                  </a:cubicBezTo>
                  <a:cubicBezTo>
                    <a:pt x="291299" y="1301263"/>
                    <a:pt x="0" y="1009967"/>
                    <a:pt x="0" y="650631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31"/>
                  </a:lnTo>
                  <a:lnTo>
                    <a:pt x="2352716" y="498231"/>
                  </a:lnTo>
                  <a:lnTo>
                    <a:pt x="2384023" y="397375"/>
                  </a:lnTo>
                  <a:cubicBezTo>
                    <a:pt x="2482795" y="163855"/>
                    <a:pt x="2714026" y="0"/>
                    <a:pt x="298352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 65"/>
          <p:cNvSpPr/>
          <p:nvPr/>
        </p:nvSpPr>
        <p:spPr>
          <a:xfrm>
            <a:off x="3903785" y="18058771"/>
            <a:ext cx="5967054" cy="1301262"/>
          </a:xfrm>
          <a:custGeom>
            <a:avLst/>
            <a:gdLst>
              <a:gd name="connsiteX0" fmla="*/ 650634 w 5967054"/>
              <a:gd name="connsiteY0" fmla="*/ 0 h 1301262"/>
              <a:gd name="connsiteX1" fmla="*/ 1250138 w 5967054"/>
              <a:gd name="connsiteY1" fmla="*/ 397376 h 1301262"/>
              <a:gd name="connsiteX2" fmla="*/ 1276339 w 5967054"/>
              <a:gd name="connsiteY2" fmla="*/ 481782 h 1301262"/>
              <a:gd name="connsiteX3" fmla="*/ 2357822 w 5967054"/>
              <a:gd name="connsiteY3" fmla="*/ 481782 h 1301262"/>
              <a:gd name="connsiteX4" fmla="*/ 2384023 w 5967054"/>
              <a:gd name="connsiteY4" fmla="*/ 397376 h 1301262"/>
              <a:gd name="connsiteX5" fmla="*/ 2983527 w 5967054"/>
              <a:gd name="connsiteY5" fmla="*/ 0 h 1301262"/>
              <a:gd name="connsiteX6" fmla="*/ 3583031 w 5967054"/>
              <a:gd name="connsiteY6" fmla="*/ 397376 h 1301262"/>
              <a:gd name="connsiteX7" fmla="*/ 3609232 w 5967054"/>
              <a:gd name="connsiteY7" fmla="*/ 481782 h 1301262"/>
              <a:gd name="connsiteX8" fmla="*/ 4690715 w 5967054"/>
              <a:gd name="connsiteY8" fmla="*/ 481782 h 1301262"/>
              <a:gd name="connsiteX9" fmla="*/ 4716916 w 5967054"/>
              <a:gd name="connsiteY9" fmla="*/ 397376 h 1301262"/>
              <a:gd name="connsiteX10" fmla="*/ 5316420 w 5967054"/>
              <a:gd name="connsiteY10" fmla="*/ 0 h 1301262"/>
              <a:gd name="connsiteX11" fmla="*/ 5967054 w 5967054"/>
              <a:gd name="connsiteY11" fmla="*/ 650630 h 1301262"/>
              <a:gd name="connsiteX12" fmla="*/ 5316420 w 5967054"/>
              <a:gd name="connsiteY12" fmla="*/ 1301260 h 1301262"/>
              <a:gd name="connsiteX13" fmla="*/ 4716916 w 5967054"/>
              <a:gd name="connsiteY13" fmla="*/ 903884 h 1301262"/>
              <a:gd name="connsiteX14" fmla="*/ 4690714 w 5967054"/>
              <a:gd name="connsiteY14" fmla="*/ 819476 h 1301262"/>
              <a:gd name="connsiteX15" fmla="*/ 3609234 w 5967054"/>
              <a:gd name="connsiteY15" fmla="*/ 819476 h 1301262"/>
              <a:gd name="connsiteX16" fmla="*/ 3583031 w 5967054"/>
              <a:gd name="connsiteY16" fmla="*/ 903886 h 1301262"/>
              <a:gd name="connsiteX17" fmla="*/ 2983527 w 5967054"/>
              <a:gd name="connsiteY17" fmla="*/ 1301262 h 1301262"/>
              <a:gd name="connsiteX18" fmla="*/ 2384023 w 5967054"/>
              <a:gd name="connsiteY18" fmla="*/ 903886 h 1301262"/>
              <a:gd name="connsiteX19" fmla="*/ 2357821 w 5967054"/>
              <a:gd name="connsiteY19" fmla="*/ 819476 h 1301262"/>
              <a:gd name="connsiteX20" fmla="*/ 1276341 w 5967054"/>
              <a:gd name="connsiteY20" fmla="*/ 819476 h 1301262"/>
              <a:gd name="connsiteX21" fmla="*/ 1250138 w 5967054"/>
              <a:gd name="connsiteY21" fmla="*/ 903886 h 1301262"/>
              <a:gd name="connsiteX22" fmla="*/ 650634 w 5967054"/>
              <a:gd name="connsiteY22" fmla="*/ 1301262 h 1301262"/>
              <a:gd name="connsiteX23" fmla="*/ 0 w 5967054"/>
              <a:gd name="connsiteY23" fmla="*/ 650632 h 1301262"/>
              <a:gd name="connsiteX24" fmla="*/ 650634 w 5967054"/>
              <a:gd name="connsiteY24" fmla="*/ 0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7054" h="1301262">
                <a:moveTo>
                  <a:pt x="650634" y="0"/>
                </a:moveTo>
                <a:cubicBezTo>
                  <a:pt x="920136" y="0"/>
                  <a:pt x="1151367" y="163854"/>
                  <a:pt x="1250138" y="397376"/>
                </a:cubicBezTo>
                <a:lnTo>
                  <a:pt x="1276339" y="481782"/>
                </a:lnTo>
                <a:lnTo>
                  <a:pt x="2357822" y="481782"/>
                </a:lnTo>
                <a:lnTo>
                  <a:pt x="2384023" y="397376"/>
                </a:lnTo>
                <a:cubicBezTo>
                  <a:pt x="2482795" y="163854"/>
                  <a:pt x="2714026" y="0"/>
                  <a:pt x="2983527" y="0"/>
                </a:cubicBezTo>
                <a:cubicBezTo>
                  <a:pt x="3253029" y="0"/>
                  <a:pt x="3484259" y="163854"/>
                  <a:pt x="3583031" y="397376"/>
                </a:cubicBezTo>
                <a:lnTo>
                  <a:pt x="3609232" y="481782"/>
                </a:lnTo>
                <a:lnTo>
                  <a:pt x="4690715" y="481782"/>
                </a:lnTo>
                <a:lnTo>
                  <a:pt x="4716916" y="397376"/>
                </a:lnTo>
                <a:cubicBezTo>
                  <a:pt x="4815688" y="163854"/>
                  <a:pt x="5046919" y="0"/>
                  <a:pt x="5316420" y="0"/>
                </a:cubicBezTo>
                <a:cubicBezTo>
                  <a:pt x="5675755" y="0"/>
                  <a:pt x="5967054" y="291296"/>
                  <a:pt x="5967054" y="650630"/>
                </a:cubicBezTo>
                <a:cubicBezTo>
                  <a:pt x="5967054" y="1009964"/>
                  <a:pt x="5675755" y="1301260"/>
                  <a:pt x="5316420" y="1301260"/>
                </a:cubicBezTo>
                <a:cubicBezTo>
                  <a:pt x="5046919" y="1301260"/>
                  <a:pt x="4815688" y="1137406"/>
                  <a:pt x="4716916" y="903884"/>
                </a:cubicBezTo>
                <a:lnTo>
                  <a:pt x="4690714" y="819476"/>
                </a:lnTo>
                <a:lnTo>
                  <a:pt x="3609234" y="819476"/>
                </a:lnTo>
                <a:lnTo>
                  <a:pt x="3583031" y="903886"/>
                </a:lnTo>
                <a:cubicBezTo>
                  <a:pt x="3484259" y="1137406"/>
                  <a:pt x="3253029" y="1301262"/>
                  <a:pt x="2983527" y="1301262"/>
                </a:cubicBezTo>
                <a:cubicBezTo>
                  <a:pt x="2714026" y="1301262"/>
                  <a:pt x="2482795" y="1137406"/>
                  <a:pt x="2384023" y="903886"/>
                </a:cubicBezTo>
                <a:lnTo>
                  <a:pt x="2357821" y="819476"/>
                </a:lnTo>
                <a:lnTo>
                  <a:pt x="1276341" y="819476"/>
                </a:lnTo>
                <a:lnTo>
                  <a:pt x="1250138" y="903886"/>
                </a:lnTo>
                <a:cubicBezTo>
                  <a:pt x="1151367" y="1137406"/>
                  <a:pt x="920136" y="1301262"/>
                  <a:pt x="650634" y="1301262"/>
                </a:cubicBezTo>
                <a:cubicBezTo>
                  <a:pt x="291299" y="1301262"/>
                  <a:pt x="0" y="1009964"/>
                  <a:pt x="0" y="650632"/>
                </a:cubicBezTo>
                <a:cubicBezTo>
                  <a:pt x="0" y="291296"/>
                  <a:pt x="291299" y="0"/>
                  <a:pt x="65063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27545807" y="962442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4633774" y="962161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6275581" y="1203848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4669521" y="624025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7625649" y="1015097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2852445" y="1011839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6344675" y="1024826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153297" y="5640090"/>
            <a:ext cx="865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168019" y="13779054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866818" y="13926891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4511366" y="4223362"/>
            <a:ext cx="5743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Universal Set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89176" y="3100933"/>
            <a:ext cx="6798426" cy="3416320"/>
            <a:chOff x="12989176" y="3100933"/>
            <a:chExt cx="6798426" cy="3416320"/>
          </a:xfrm>
        </p:grpSpPr>
        <p:sp>
          <p:nvSpPr>
            <p:cNvPr id="58" name="Rectangle 57"/>
            <p:cNvSpPr/>
            <p:nvPr/>
          </p:nvSpPr>
          <p:spPr>
            <a:xfrm>
              <a:off x="12989176" y="3100934"/>
              <a:ext cx="6383405" cy="3416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3464760" y="3441509"/>
              <a:ext cx="1188720" cy="1188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3407610" y="4991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129064" y="3100933"/>
              <a:ext cx="465853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prstClr val="black"/>
                  </a:solidFill>
                </a:rPr>
                <a:t>Must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prstClr val="black"/>
                  </a:solidFill>
                </a:rPr>
                <a:t>Must Not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5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7" grpId="0" animBg="1"/>
      <p:bldP spid="77" grpId="1" animBg="1"/>
      <p:bldP spid="77" grpId="2" animBg="1"/>
      <p:bldP spid="76" grpId="0" animBg="1"/>
      <p:bldP spid="76" grpId="1" animBg="1"/>
      <p:bldP spid="76" grpId="2" animBg="1"/>
      <p:bldP spid="75" grpId="0" animBg="1"/>
      <p:bldP spid="75" grpId="1" animBg="1"/>
      <p:bldP spid="75" grpId="2" animBg="1"/>
      <p:bldP spid="74" grpId="0" animBg="1"/>
      <p:bldP spid="74" grpId="1" animBg="1"/>
      <p:bldP spid="74" grpId="2" animBg="1"/>
      <p:bldP spid="73" grpId="0" animBg="1"/>
      <p:bldP spid="73" grpId="1" animBg="1"/>
      <p:bldP spid="73" grpId="2" animBg="1"/>
      <p:bldP spid="72" grpId="0" animBg="1"/>
      <p:bldP spid="72" grpId="1" animBg="1"/>
      <p:bldP spid="72" grpId="2" animBg="1"/>
      <p:bldP spid="71" grpId="0" animBg="1"/>
      <p:bldP spid="71" grpId="1" animBg="1"/>
      <p:bldP spid="71" grpId="2" animBg="1"/>
      <p:bldP spid="6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1735486" y="546427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03786" y="6400802"/>
            <a:ext cx="5967053" cy="1301262"/>
            <a:chOff x="3903786" y="6400802"/>
            <a:chExt cx="5967053" cy="1301262"/>
          </a:xfrm>
        </p:grpSpPr>
        <p:sp>
          <p:nvSpPr>
            <p:cNvPr id="11" name="Oval 10"/>
            <p:cNvSpPr/>
            <p:nvPr/>
          </p:nvSpPr>
          <p:spPr>
            <a:xfrm>
              <a:off x="3903786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36679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569572" y="6400802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03786" y="8066229"/>
            <a:ext cx="5967053" cy="1301262"/>
            <a:chOff x="3903786" y="8066229"/>
            <a:chExt cx="5967053" cy="1301262"/>
          </a:xfrm>
        </p:grpSpPr>
        <p:sp>
          <p:nvSpPr>
            <p:cNvPr id="15" name="Oval 14"/>
            <p:cNvSpPr/>
            <p:nvPr/>
          </p:nvSpPr>
          <p:spPr>
            <a:xfrm>
              <a:off x="3903786" y="806623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36679" y="806623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569572" y="8066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3786" y="9731655"/>
            <a:ext cx="5967053" cy="1301262"/>
            <a:chOff x="3903786" y="9731655"/>
            <a:chExt cx="5967053" cy="1301262"/>
          </a:xfrm>
        </p:grpSpPr>
        <p:sp>
          <p:nvSpPr>
            <p:cNvPr id="18" name="Oval 17"/>
            <p:cNvSpPr/>
            <p:nvPr/>
          </p:nvSpPr>
          <p:spPr>
            <a:xfrm>
              <a:off x="3903786" y="9731656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236679" y="9731656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9572" y="9731655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3786" y="11397080"/>
            <a:ext cx="5967053" cy="1301262"/>
            <a:chOff x="3903786" y="11397080"/>
            <a:chExt cx="5967053" cy="1301262"/>
          </a:xfrm>
        </p:grpSpPr>
        <p:sp>
          <p:nvSpPr>
            <p:cNvPr id="21" name="Oval 20"/>
            <p:cNvSpPr/>
            <p:nvPr/>
          </p:nvSpPr>
          <p:spPr>
            <a:xfrm>
              <a:off x="3903786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236679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8569572" y="1139708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786" y="13062504"/>
            <a:ext cx="5967053" cy="1301262"/>
            <a:chOff x="3903786" y="13062504"/>
            <a:chExt cx="5967053" cy="1301262"/>
          </a:xfrm>
        </p:grpSpPr>
        <p:sp>
          <p:nvSpPr>
            <p:cNvPr id="63" name="Freeform 62"/>
            <p:cNvSpPr/>
            <p:nvPr/>
          </p:nvSpPr>
          <p:spPr>
            <a:xfrm>
              <a:off x="3903786" y="13062504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569572" y="13062504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3785" y="14727927"/>
            <a:ext cx="5967054" cy="1301263"/>
            <a:chOff x="3903785" y="14727927"/>
            <a:chExt cx="5967054" cy="1301263"/>
          </a:xfrm>
        </p:grpSpPr>
        <p:sp>
          <p:nvSpPr>
            <p:cNvPr id="64" name="Freeform 63"/>
            <p:cNvSpPr/>
            <p:nvPr/>
          </p:nvSpPr>
          <p:spPr>
            <a:xfrm>
              <a:off x="3903785" y="14727927"/>
              <a:ext cx="5967054" cy="1301263"/>
            </a:xfrm>
            <a:custGeom>
              <a:avLst/>
              <a:gdLst>
                <a:gd name="connsiteX0" fmla="*/ 5316420 w 5967054"/>
                <a:gd name="connsiteY0" fmla="*/ 0 h 1301263"/>
                <a:gd name="connsiteX1" fmla="*/ 5967054 w 5967054"/>
                <a:gd name="connsiteY1" fmla="*/ 650631 h 1301263"/>
                <a:gd name="connsiteX2" fmla="*/ 5316420 w 5967054"/>
                <a:gd name="connsiteY2" fmla="*/ 1301262 h 1301263"/>
                <a:gd name="connsiteX3" fmla="*/ 4716916 w 5967054"/>
                <a:gd name="connsiteY3" fmla="*/ 903886 h 1301263"/>
                <a:gd name="connsiteX4" fmla="*/ 4695819 w 5967054"/>
                <a:gd name="connsiteY4" fmla="*/ 835922 h 1301263"/>
                <a:gd name="connsiteX5" fmla="*/ 1271236 w 5967054"/>
                <a:gd name="connsiteY5" fmla="*/ 835922 h 1301263"/>
                <a:gd name="connsiteX6" fmla="*/ 1250138 w 5967054"/>
                <a:gd name="connsiteY6" fmla="*/ 903887 h 1301263"/>
                <a:gd name="connsiteX7" fmla="*/ 650634 w 5967054"/>
                <a:gd name="connsiteY7" fmla="*/ 1301263 h 1301263"/>
                <a:gd name="connsiteX8" fmla="*/ 0 w 5967054"/>
                <a:gd name="connsiteY8" fmla="*/ 650632 h 1301263"/>
                <a:gd name="connsiteX9" fmla="*/ 650634 w 5967054"/>
                <a:gd name="connsiteY9" fmla="*/ 1 h 1301263"/>
                <a:gd name="connsiteX10" fmla="*/ 1250138 w 5967054"/>
                <a:gd name="connsiteY10" fmla="*/ 397377 h 1301263"/>
                <a:gd name="connsiteX11" fmla="*/ 1281445 w 5967054"/>
                <a:gd name="connsiteY11" fmla="*/ 498229 h 1301263"/>
                <a:gd name="connsiteX12" fmla="*/ 4685609 w 5967054"/>
                <a:gd name="connsiteY12" fmla="*/ 498229 h 1301263"/>
                <a:gd name="connsiteX13" fmla="*/ 4716916 w 5967054"/>
                <a:gd name="connsiteY13" fmla="*/ 397376 h 1301263"/>
                <a:gd name="connsiteX14" fmla="*/ 5316420 w 5967054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7054" h="1301263">
                  <a:moveTo>
                    <a:pt x="5316420" y="0"/>
                  </a:moveTo>
                  <a:cubicBezTo>
                    <a:pt x="5675755" y="0"/>
                    <a:pt x="5967054" y="291297"/>
                    <a:pt x="5967054" y="650631"/>
                  </a:cubicBezTo>
                  <a:cubicBezTo>
                    <a:pt x="5967054" y="1009965"/>
                    <a:pt x="5675755" y="1301262"/>
                    <a:pt x="5316420" y="1301262"/>
                  </a:cubicBezTo>
                  <a:cubicBezTo>
                    <a:pt x="5046919" y="1301262"/>
                    <a:pt x="4815688" y="1137407"/>
                    <a:pt x="4716916" y="903886"/>
                  </a:cubicBezTo>
                  <a:lnTo>
                    <a:pt x="4695819" y="835922"/>
                  </a:lnTo>
                  <a:lnTo>
                    <a:pt x="1271236" y="835922"/>
                  </a:lnTo>
                  <a:lnTo>
                    <a:pt x="1250138" y="903887"/>
                  </a:lnTo>
                  <a:cubicBezTo>
                    <a:pt x="1151367" y="1137408"/>
                    <a:pt x="920136" y="1301263"/>
                    <a:pt x="650634" y="1301263"/>
                  </a:cubicBezTo>
                  <a:cubicBezTo>
                    <a:pt x="291299" y="1301263"/>
                    <a:pt x="0" y="1009966"/>
                    <a:pt x="0" y="650632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29"/>
                  </a:lnTo>
                  <a:lnTo>
                    <a:pt x="4685609" y="498229"/>
                  </a:lnTo>
                  <a:lnTo>
                    <a:pt x="4716916" y="397376"/>
                  </a:lnTo>
                  <a:cubicBezTo>
                    <a:pt x="4815688" y="163855"/>
                    <a:pt x="5046919" y="0"/>
                    <a:pt x="531642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36679" y="14727928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03786" y="16393349"/>
            <a:ext cx="5967054" cy="1301263"/>
            <a:chOff x="3903786" y="16393349"/>
            <a:chExt cx="5967054" cy="1301263"/>
          </a:xfrm>
        </p:grpSpPr>
        <p:sp>
          <p:nvSpPr>
            <p:cNvPr id="30" name="Oval 29"/>
            <p:cNvSpPr/>
            <p:nvPr/>
          </p:nvSpPr>
          <p:spPr>
            <a:xfrm>
              <a:off x="3903786" y="1639335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36679" y="16393349"/>
              <a:ext cx="3634161" cy="1301263"/>
            </a:xfrm>
            <a:custGeom>
              <a:avLst/>
              <a:gdLst>
                <a:gd name="connsiteX0" fmla="*/ 2983527 w 3634161"/>
                <a:gd name="connsiteY0" fmla="*/ 0 h 1301263"/>
                <a:gd name="connsiteX1" fmla="*/ 3634161 w 3634161"/>
                <a:gd name="connsiteY1" fmla="*/ 650631 h 1301263"/>
                <a:gd name="connsiteX2" fmla="*/ 2983527 w 3634161"/>
                <a:gd name="connsiteY2" fmla="*/ 1301263 h 1301263"/>
                <a:gd name="connsiteX3" fmla="*/ 2384023 w 3634161"/>
                <a:gd name="connsiteY3" fmla="*/ 903887 h 1301263"/>
                <a:gd name="connsiteX4" fmla="*/ 2352716 w 3634161"/>
                <a:gd name="connsiteY4" fmla="*/ 803031 h 1301263"/>
                <a:gd name="connsiteX5" fmla="*/ 1281446 w 3634161"/>
                <a:gd name="connsiteY5" fmla="*/ 803031 h 1301263"/>
                <a:gd name="connsiteX6" fmla="*/ 1250138 w 3634161"/>
                <a:gd name="connsiteY6" fmla="*/ 903887 h 1301263"/>
                <a:gd name="connsiteX7" fmla="*/ 650634 w 3634161"/>
                <a:gd name="connsiteY7" fmla="*/ 1301263 h 1301263"/>
                <a:gd name="connsiteX8" fmla="*/ 0 w 3634161"/>
                <a:gd name="connsiteY8" fmla="*/ 650631 h 1301263"/>
                <a:gd name="connsiteX9" fmla="*/ 650634 w 3634161"/>
                <a:gd name="connsiteY9" fmla="*/ 1 h 1301263"/>
                <a:gd name="connsiteX10" fmla="*/ 1250138 w 3634161"/>
                <a:gd name="connsiteY10" fmla="*/ 397377 h 1301263"/>
                <a:gd name="connsiteX11" fmla="*/ 1281445 w 3634161"/>
                <a:gd name="connsiteY11" fmla="*/ 498231 h 1301263"/>
                <a:gd name="connsiteX12" fmla="*/ 2352716 w 3634161"/>
                <a:gd name="connsiteY12" fmla="*/ 498231 h 1301263"/>
                <a:gd name="connsiteX13" fmla="*/ 2384023 w 3634161"/>
                <a:gd name="connsiteY13" fmla="*/ 397375 h 1301263"/>
                <a:gd name="connsiteX14" fmla="*/ 2983527 w 3634161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3">
                  <a:moveTo>
                    <a:pt x="2983527" y="0"/>
                  </a:move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3"/>
                    <a:pt x="2983527" y="1301263"/>
                  </a:cubicBezTo>
                  <a:cubicBezTo>
                    <a:pt x="2714026" y="1301263"/>
                    <a:pt x="2482795" y="1137407"/>
                    <a:pt x="2384023" y="903887"/>
                  </a:cubicBezTo>
                  <a:lnTo>
                    <a:pt x="2352716" y="803031"/>
                  </a:lnTo>
                  <a:lnTo>
                    <a:pt x="1281446" y="803031"/>
                  </a:lnTo>
                  <a:lnTo>
                    <a:pt x="1250138" y="903887"/>
                  </a:lnTo>
                  <a:cubicBezTo>
                    <a:pt x="1151367" y="1137409"/>
                    <a:pt x="920136" y="1301263"/>
                    <a:pt x="650634" y="1301263"/>
                  </a:cubicBezTo>
                  <a:cubicBezTo>
                    <a:pt x="291299" y="1301263"/>
                    <a:pt x="0" y="1009967"/>
                    <a:pt x="0" y="650631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31"/>
                  </a:lnTo>
                  <a:lnTo>
                    <a:pt x="2352716" y="498231"/>
                  </a:lnTo>
                  <a:lnTo>
                    <a:pt x="2384023" y="397375"/>
                  </a:lnTo>
                  <a:cubicBezTo>
                    <a:pt x="2482795" y="163855"/>
                    <a:pt x="2714026" y="0"/>
                    <a:pt x="298352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 65"/>
          <p:cNvSpPr/>
          <p:nvPr/>
        </p:nvSpPr>
        <p:spPr>
          <a:xfrm>
            <a:off x="3903785" y="18058771"/>
            <a:ext cx="5967054" cy="1301262"/>
          </a:xfrm>
          <a:custGeom>
            <a:avLst/>
            <a:gdLst>
              <a:gd name="connsiteX0" fmla="*/ 650634 w 5967054"/>
              <a:gd name="connsiteY0" fmla="*/ 0 h 1301262"/>
              <a:gd name="connsiteX1" fmla="*/ 1250138 w 5967054"/>
              <a:gd name="connsiteY1" fmla="*/ 397376 h 1301262"/>
              <a:gd name="connsiteX2" fmla="*/ 1276339 w 5967054"/>
              <a:gd name="connsiteY2" fmla="*/ 481782 h 1301262"/>
              <a:gd name="connsiteX3" fmla="*/ 2357822 w 5967054"/>
              <a:gd name="connsiteY3" fmla="*/ 481782 h 1301262"/>
              <a:gd name="connsiteX4" fmla="*/ 2384023 w 5967054"/>
              <a:gd name="connsiteY4" fmla="*/ 397376 h 1301262"/>
              <a:gd name="connsiteX5" fmla="*/ 2983527 w 5967054"/>
              <a:gd name="connsiteY5" fmla="*/ 0 h 1301262"/>
              <a:gd name="connsiteX6" fmla="*/ 3583031 w 5967054"/>
              <a:gd name="connsiteY6" fmla="*/ 397376 h 1301262"/>
              <a:gd name="connsiteX7" fmla="*/ 3609232 w 5967054"/>
              <a:gd name="connsiteY7" fmla="*/ 481782 h 1301262"/>
              <a:gd name="connsiteX8" fmla="*/ 4690715 w 5967054"/>
              <a:gd name="connsiteY8" fmla="*/ 481782 h 1301262"/>
              <a:gd name="connsiteX9" fmla="*/ 4716916 w 5967054"/>
              <a:gd name="connsiteY9" fmla="*/ 397376 h 1301262"/>
              <a:gd name="connsiteX10" fmla="*/ 5316420 w 5967054"/>
              <a:gd name="connsiteY10" fmla="*/ 0 h 1301262"/>
              <a:gd name="connsiteX11" fmla="*/ 5967054 w 5967054"/>
              <a:gd name="connsiteY11" fmla="*/ 650630 h 1301262"/>
              <a:gd name="connsiteX12" fmla="*/ 5316420 w 5967054"/>
              <a:gd name="connsiteY12" fmla="*/ 1301260 h 1301262"/>
              <a:gd name="connsiteX13" fmla="*/ 4716916 w 5967054"/>
              <a:gd name="connsiteY13" fmla="*/ 903884 h 1301262"/>
              <a:gd name="connsiteX14" fmla="*/ 4690714 w 5967054"/>
              <a:gd name="connsiteY14" fmla="*/ 819476 h 1301262"/>
              <a:gd name="connsiteX15" fmla="*/ 3609234 w 5967054"/>
              <a:gd name="connsiteY15" fmla="*/ 819476 h 1301262"/>
              <a:gd name="connsiteX16" fmla="*/ 3583031 w 5967054"/>
              <a:gd name="connsiteY16" fmla="*/ 903886 h 1301262"/>
              <a:gd name="connsiteX17" fmla="*/ 2983527 w 5967054"/>
              <a:gd name="connsiteY17" fmla="*/ 1301262 h 1301262"/>
              <a:gd name="connsiteX18" fmla="*/ 2384023 w 5967054"/>
              <a:gd name="connsiteY18" fmla="*/ 903886 h 1301262"/>
              <a:gd name="connsiteX19" fmla="*/ 2357821 w 5967054"/>
              <a:gd name="connsiteY19" fmla="*/ 819476 h 1301262"/>
              <a:gd name="connsiteX20" fmla="*/ 1276341 w 5967054"/>
              <a:gd name="connsiteY20" fmla="*/ 819476 h 1301262"/>
              <a:gd name="connsiteX21" fmla="*/ 1250138 w 5967054"/>
              <a:gd name="connsiteY21" fmla="*/ 903886 h 1301262"/>
              <a:gd name="connsiteX22" fmla="*/ 650634 w 5967054"/>
              <a:gd name="connsiteY22" fmla="*/ 1301262 h 1301262"/>
              <a:gd name="connsiteX23" fmla="*/ 0 w 5967054"/>
              <a:gd name="connsiteY23" fmla="*/ 650632 h 1301262"/>
              <a:gd name="connsiteX24" fmla="*/ 650634 w 5967054"/>
              <a:gd name="connsiteY24" fmla="*/ 0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7054" h="1301262">
                <a:moveTo>
                  <a:pt x="650634" y="0"/>
                </a:moveTo>
                <a:cubicBezTo>
                  <a:pt x="920136" y="0"/>
                  <a:pt x="1151367" y="163854"/>
                  <a:pt x="1250138" y="397376"/>
                </a:cubicBezTo>
                <a:lnTo>
                  <a:pt x="1276339" y="481782"/>
                </a:lnTo>
                <a:lnTo>
                  <a:pt x="2357822" y="481782"/>
                </a:lnTo>
                <a:lnTo>
                  <a:pt x="2384023" y="397376"/>
                </a:lnTo>
                <a:cubicBezTo>
                  <a:pt x="2482795" y="163854"/>
                  <a:pt x="2714026" y="0"/>
                  <a:pt x="2983527" y="0"/>
                </a:cubicBezTo>
                <a:cubicBezTo>
                  <a:pt x="3253029" y="0"/>
                  <a:pt x="3484259" y="163854"/>
                  <a:pt x="3583031" y="397376"/>
                </a:cubicBezTo>
                <a:lnTo>
                  <a:pt x="3609232" y="481782"/>
                </a:lnTo>
                <a:lnTo>
                  <a:pt x="4690715" y="481782"/>
                </a:lnTo>
                <a:lnTo>
                  <a:pt x="4716916" y="397376"/>
                </a:lnTo>
                <a:cubicBezTo>
                  <a:pt x="4815688" y="163854"/>
                  <a:pt x="5046919" y="0"/>
                  <a:pt x="5316420" y="0"/>
                </a:cubicBezTo>
                <a:cubicBezTo>
                  <a:pt x="5675755" y="0"/>
                  <a:pt x="5967054" y="291296"/>
                  <a:pt x="5967054" y="650630"/>
                </a:cubicBezTo>
                <a:cubicBezTo>
                  <a:pt x="5967054" y="1009964"/>
                  <a:pt x="5675755" y="1301260"/>
                  <a:pt x="5316420" y="1301260"/>
                </a:cubicBezTo>
                <a:cubicBezTo>
                  <a:pt x="5046919" y="1301260"/>
                  <a:pt x="4815688" y="1137406"/>
                  <a:pt x="4716916" y="903884"/>
                </a:cubicBezTo>
                <a:lnTo>
                  <a:pt x="4690714" y="819476"/>
                </a:lnTo>
                <a:lnTo>
                  <a:pt x="3609234" y="819476"/>
                </a:lnTo>
                <a:lnTo>
                  <a:pt x="3583031" y="903886"/>
                </a:lnTo>
                <a:cubicBezTo>
                  <a:pt x="3484259" y="1137406"/>
                  <a:pt x="3253029" y="1301262"/>
                  <a:pt x="2983527" y="1301262"/>
                </a:cubicBezTo>
                <a:cubicBezTo>
                  <a:pt x="2714026" y="1301262"/>
                  <a:pt x="2482795" y="1137406"/>
                  <a:pt x="2384023" y="903886"/>
                </a:cubicBezTo>
                <a:lnTo>
                  <a:pt x="2357821" y="819476"/>
                </a:lnTo>
                <a:lnTo>
                  <a:pt x="1276341" y="819476"/>
                </a:lnTo>
                <a:lnTo>
                  <a:pt x="1250138" y="903886"/>
                </a:lnTo>
                <a:cubicBezTo>
                  <a:pt x="1151367" y="1137406"/>
                  <a:pt x="920136" y="1301262"/>
                  <a:pt x="650634" y="1301262"/>
                </a:cubicBezTo>
                <a:cubicBezTo>
                  <a:pt x="291299" y="1301262"/>
                  <a:pt x="0" y="1009964"/>
                  <a:pt x="0" y="650632"/>
                </a:cubicBezTo>
                <a:cubicBezTo>
                  <a:pt x="0" y="291296"/>
                  <a:pt x="291299" y="0"/>
                  <a:pt x="65063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27545807" y="962442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4633774" y="962161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6275581" y="1203848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4669521" y="624025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7625649" y="1015097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2852445" y="1011839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6344675" y="1024826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02465" y="6400802"/>
            <a:ext cx="12797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902464" y="8066228"/>
            <a:ext cx="460149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902465" y="9731654"/>
            <a:ext cx="1902409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902464" y="11397080"/>
            <a:ext cx="252564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902464" y="13062504"/>
            <a:ext cx="346246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902463" y="14727930"/>
            <a:ext cx="51999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902465" y="16393356"/>
            <a:ext cx="1902410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902463" y="18058782"/>
            <a:ext cx="127970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152672" y="4904611"/>
            <a:ext cx="45127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Cardinality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0166" y="6611287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5940879" y="8300741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186720" y="9942139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664493" y="11581130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10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685282" y="13272991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14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6422719" y="14981525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20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3110235" y="16603841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390165" y="18269257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2319640" y="5800637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6798541" y="7523974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4439221" y="12573854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9487083" y="12690873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10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5329858" y="9971047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14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347523" y="9919279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20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7068584" y="12810833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7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7055724" y="10854525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3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920046" y="7253204"/>
            <a:ext cx="16740670" cy="4411436"/>
          </a:xfrm>
        </p:spPr>
        <p:txBody>
          <a:bodyPr/>
          <a:lstStyle/>
          <a:p>
            <a:r>
              <a:rPr lang="en-US" dirty="0" smtClean="0"/>
              <a:t>Plotting Attributes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03786" y="6400802"/>
            <a:ext cx="5967053" cy="1301262"/>
            <a:chOff x="3903786" y="6400802"/>
            <a:chExt cx="5967053" cy="1301262"/>
          </a:xfrm>
        </p:grpSpPr>
        <p:sp>
          <p:nvSpPr>
            <p:cNvPr id="11" name="Oval 10"/>
            <p:cNvSpPr/>
            <p:nvPr/>
          </p:nvSpPr>
          <p:spPr>
            <a:xfrm>
              <a:off x="3903786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36679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569572" y="6400802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03786" y="8066229"/>
            <a:ext cx="5967053" cy="1301262"/>
            <a:chOff x="3903786" y="8066229"/>
            <a:chExt cx="5967053" cy="1301262"/>
          </a:xfrm>
        </p:grpSpPr>
        <p:sp>
          <p:nvSpPr>
            <p:cNvPr id="15" name="Oval 14"/>
            <p:cNvSpPr/>
            <p:nvPr/>
          </p:nvSpPr>
          <p:spPr>
            <a:xfrm>
              <a:off x="3903786" y="806623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36679" y="806623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569572" y="8066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3786" y="9731655"/>
            <a:ext cx="5967053" cy="1301262"/>
            <a:chOff x="3903786" y="9731655"/>
            <a:chExt cx="5967053" cy="1301262"/>
          </a:xfrm>
        </p:grpSpPr>
        <p:sp>
          <p:nvSpPr>
            <p:cNvPr id="18" name="Oval 17"/>
            <p:cNvSpPr/>
            <p:nvPr/>
          </p:nvSpPr>
          <p:spPr>
            <a:xfrm>
              <a:off x="3903786" y="9731656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236679" y="9731656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9572" y="9731655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3786" y="11397080"/>
            <a:ext cx="5967053" cy="1301262"/>
            <a:chOff x="3903786" y="11397080"/>
            <a:chExt cx="5967053" cy="1301262"/>
          </a:xfrm>
        </p:grpSpPr>
        <p:sp>
          <p:nvSpPr>
            <p:cNvPr id="21" name="Oval 20"/>
            <p:cNvSpPr/>
            <p:nvPr/>
          </p:nvSpPr>
          <p:spPr>
            <a:xfrm>
              <a:off x="3903786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236679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8569572" y="11397080"/>
              <a:ext cx="1301267" cy="130126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786" y="13062504"/>
            <a:ext cx="5967053" cy="1301262"/>
            <a:chOff x="3903786" y="13062504"/>
            <a:chExt cx="5967053" cy="1301262"/>
          </a:xfrm>
        </p:grpSpPr>
        <p:sp>
          <p:nvSpPr>
            <p:cNvPr id="63" name="Freeform 62"/>
            <p:cNvSpPr/>
            <p:nvPr/>
          </p:nvSpPr>
          <p:spPr>
            <a:xfrm>
              <a:off x="3903786" y="13062504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569572" y="13062504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3785" y="14727927"/>
            <a:ext cx="5967054" cy="1301263"/>
            <a:chOff x="3903785" y="14727927"/>
            <a:chExt cx="5967054" cy="1301263"/>
          </a:xfrm>
        </p:grpSpPr>
        <p:sp>
          <p:nvSpPr>
            <p:cNvPr id="64" name="Freeform 63"/>
            <p:cNvSpPr/>
            <p:nvPr/>
          </p:nvSpPr>
          <p:spPr>
            <a:xfrm>
              <a:off x="3903785" y="14727927"/>
              <a:ext cx="5967054" cy="1301263"/>
            </a:xfrm>
            <a:custGeom>
              <a:avLst/>
              <a:gdLst>
                <a:gd name="connsiteX0" fmla="*/ 5316420 w 5967054"/>
                <a:gd name="connsiteY0" fmla="*/ 0 h 1301263"/>
                <a:gd name="connsiteX1" fmla="*/ 5967054 w 5967054"/>
                <a:gd name="connsiteY1" fmla="*/ 650631 h 1301263"/>
                <a:gd name="connsiteX2" fmla="*/ 5316420 w 5967054"/>
                <a:gd name="connsiteY2" fmla="*/ 1301262 h 1301263"/>
                <a:gd name="connsiteX3" fmla="*/ 4716916 w 5967054"/>
                <a:gd name="connsiteY3" fmla="*/ 903886 h 1301263"/>
                <a:gd name="connsiteX4" fmla="*/ 4695819 w 5967054"/>
                <a:gd name="connsiteY4" fmla="*/ 835922 h 1301263"/>
                <a:gd name="connsiteX5" fmla="*/ 1271236 w 5967054"/>
                <a:gd name="connsiteY5" fmla="*/ 835922 h 1301263"/>
                <a:gd name="connsiteX6" fmla="*/ 1250138 w 5967054"/>
                <a:gd name="connsiteY6" fmla="*/ 903887 h 1301263"/>
                <a:gd name="connsiteX7" fmla="*/ 650634 w 5967054"/>
                <a:gd name="connsiteY7" fmla="*/ 1301263 h 1301263"/>
                <a:gd name="connsiteX8" fmla="*/ 0 w 5967054"/>
                <a:gd name="connsiteY8" fmla="*/ 650632 h 1301263"/>
                <a:gd name="connsiteX9" fmla="*/ 650634 w 5967054"/>
                <a:gd name="connsiteY9" fmla="*/ 1 h 1301263"/>
                <a:gd name="connsiteX10" fmla="*/ 1250138 w 5967054"/>
                <a:gd name="connsiteY10" fmla="*/ 397377 h 1301263"/>
                <a:gd name="connsiteX11" fmla="*/ 1281445 w 5967054"/>
                <a:gd name="connsiteY11" fmla="*/ 498229 h 1301263"/>
                <a:gd name="connsiteX12" fmla="*/ 4685609 w 5967054"/>
                <a:gd name="connsiteY12" fmla="*/ 498229 h 1301263"/>
                <a:gd name="connsiteX13" fmla="*/ 4716916 w 5967054"/>
                <a:gd name="connsiteY13" fmla="*/ 397376 h 1301263"/>
                <a:gd name="connsiteX14" fmla="*/ 5316420 w 5967054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7054" h="1301263">
                  <a:moveTo>
                    <a:pt x="5316420" y="0"/>
                  </a:moveTo>
                  <a:cubicBezTo>
                    <a:pt x="5675755" y="0"/>
                    <a:pt x="5967054" y="291297"/>
                    <a:pt x="5967054" y="650631"/>
                  </a:cubicBezTo>
                  <a:cubicBezTo>
                    <a:pt x="5967054" y="1009965"/>
                    <a:pt x="5675755" y="1301262"/>
                    <a:pt x="5316420" y="1301262"/>
                  </a:cubicBezTo>
                  <a:cubicBezTo>
                    <a:pt x="5046919" y="1301262"/>
                    <a:pt x="4815688" y="1137407"/>
                    <a:pt x="4716916" y="903886"/>
                  </a:cubicBezTo>
                  <a:lnTo>
                    <a:pt x="4695819" y="835922"/>
                  </a:lnTo>
                  <a:lnTo>
                    <a:pt x="1271236" y="835922"/>
                  </a:lnTo>
                  <a:lnTo>
                    <a:pt x="1250138" y="903887"/>
                  </a:lnTo>
                  <a:cubicBezTo>
                    <a:pt x="1151367" y="1137408"/>
                    <a:pt x="920136" y="1301263"/>
                    <a:pt x="650634" y="1301263"/>
                  </a:cubicBezTo>
                  <a:cubicBezTo>
                    <a:pt x="291299" y="1301263"/>
                    <a:pt x="0" y="1009966"/>
                    <a:pt x="0" y="650632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29"/>
                  </a:lnTo>
                  <a:lnTo>
                    <a:pt x="4685609" y="498229"/>
                  </a:lnTo>
                  <a:lnTo>
                    <a:pt x="4716916" y="397376"/>
                  </a:lnTo>
                  <a:cubicBezTo>
                    <a:pt x="4815688" y="163855"/>
                    <a:pt x="5046919" y="0"/>
                    <a:pt x="531642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36679" y="14727928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03786" y="16393349"/>
            <a:ext cx="5967054" cy="1301263"/>
            <a:chOff x="3903786" y="16393349"/>
            <a:chExt cx="5967054" cy="1301263"/>
          </a:xfrm>
        </p:grpSpPr>
        <p:sp>
          <p:nvSpPr>
            <p:cNvPr id="30" name="Oval 29"/>
            <p:cNvSpPr/>
            <p:nvPr/>
          </p:nvSpPr>
          <p:spPr>
            <a:xfrm>
              <a:off x="3903786" y="1639335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36679" y="16393349"/>
              <a:ext cx="3634161" cy="1301263"/>
            </a:xfrm>
            <a:custGeom>
              <a:avLst/>
              <a:gdLst>
                <a:gd name="connsiteX0" fmla="*/ 2983527 w 3634161"/>
                <a:gd name="connsiteY0" fmla="*/ 0 h 1301263"/>
                <a:gd name="connsiteX1" fmla="*/ 3634161 w 3634161"/>
                <a:gd name="connsiteY1" fmla="*/ 650631 h 1301263"/>
                <a:gd name="connsiteX2" fmla="*/ 2983527 w 3634161"/>
                <a:gd name="connsiteY2" fmla="*/ 1301263 h 1301263"/>
                <a:gd name="connsiteX3" fmla="*/ 2384023 w 3634161"/>
                <a:gd name="connsiteY3" fmla="*/ 903887 h 1301263"/>
                <a:gd name="connsiteX4" fmla="*/ 2352716 w 3634161"/>
                <a:gd name="connsiteY4" fmla="*/ 803031 h 1301263"/>
                <a:gd name="connsiteX5" fmla="*/ 1281446 w 3634161"/>
                <a:gd name="connsiteY5" fmla="*/ 803031 h 1301263"/>
                <a:gd name="connsiteX6" fmla="*/ 1250138 w 3634161"/>
                <a:gd name="connsiteY6" fmla="*/ 903887 h 1301263"/>
                <a:gd name="connsiteX7" fmla="*/ 650634 w 3634161"/>
                <a:gd name="connsiteY7" fmla="*/ 1301263 h 1301263"/>
                <a:gd name="connsiteX8" fmla="*/ 0 w 3634161"/>
                <a:gd name="connsiteY8" fmla="*/ 650631 h 1301263"/>
                <a:gd name="connsiteX9" fmla="*/ 650634 w 3634161"/>
                <a:gd name="connsiteY9" fmla="*/ 1 h 1301263"/>
                <a:gd name="connsiteX10" fmla="*/ 1250138 w 3634161"/>
                <a:gd name="connsiteY10" fmla="*/ 397377 h 1301263"/>
                <a:gd name="connsiteX11" fmla="*/ 1281445 w 3634161"/>
                <a:gd name="connsiteY11" fmla="*/ 498231 h 1301263"/>
                <a:gd name="connsiteX12" fmla="*/ 2352716 w 3634161"/>
                <a:gd name="connsiteY12" fmla="*/ 498231 h 1301263"/>
                <a:gd name="connsiteX13" fmla="*/ 2384023 w 3634161"/>
                <a:gd name="connsiteY13" fmla="*/ 397375 h 1301263"/>
                <a:gd name="connsiteX14" fmla="*/ 2983527 w 3634161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3">
                  <a:moveTo>
                    <a:pt x="2983527" y="0"/>
                  </a:move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3"/>
                    <a:pt x="2983527" y="1301263"/>
                  </a:cubicBezTo>
                  <a:cubicBezTo>
                    <a:pt x="2714026" y="1301263"/>
                    <a:pt x="2482795" y="1137407"/>
                    <a:pt x="2384023" y="903887"/>
                  </a:cubicBezTo>
                  <a:lnTo>
                    <a:pt x="2352716" y="803031"/>
                  </a:lnTo>
                  <a:lnTo>
                    <a:pt x="1281446" y="803031"/>
                  </a:lnTo>
                  <a:lnTo>
                    <a:pt x="1250138" y="903887"/>
                  </a:lnTo>
                  <a:cubicBezTo>
                    <a:pt x="1151367" y="1137409"/>
                    <a:pt x="920136" y="1301263"/>
                    <a:pt x="650634" y="1301263"/>
                  </a:cubicBezTo>
                  <a:cubicBezTo>
                    <a:pt x="291299" y="1301263"/>
                    <a:pt x="0" y="1009967"/>
                    <a:pt x="0" y="650631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31"/>
                  </a:lnTo>
                  <a:lnTo>
                    <a:pt x="2352716" y="498231"/>
                  </a:lnTo>
                  <a:lnTo>
                    <a:pt x="2384023" y="397375"/>
                  </a:lnTo>
                  <a:cubicBezTo>
                    <a:pt x="2482795" y="163855"/>
                    <a:pt x="2714026" y="0"/>
                    <a:pt x="298352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 65"/>
          <p:cNvSpPr/>
          <p:nvPr/>
        </p:nvSpPr>
        <p:spPr>
          <a:xfrm>
            <a:off x="3903785" y="18058771"/>
            <a:ext cx="5967054" cy="1301262"/>
          </a:xfrm>
          <a:custGeom>
            <a:avLst/>
            <a:gdLst>
              <a:gd name="connsiteX0" fmla="*/ 650634 w 5967054"/>
              <a:gd name="connsiteY0" fmla="*/ 0 h 1301262"/>
              <a:gd name="connsiteX1" fmla="*/ 1250138 w 5967054"/>
              <a:gd name="connsiteY1" fmla="*/ 397376 h 1301262"/>
              <a:gd name="connsiteX2" fmla="*/ 1276339 w 5967054"/>
              <a:gd name="connsiteY2" fmla="*/ 481782 h 1301262"/>
              <a:gd name="connsiteX3" fmla="*/ 2357822 w 5967054"/>
              <a:gd name="connsiteY3" fmla="*/ 481782 h 1301262"/>
              <a:gd name="connsiteX4" fmla="*/ 2384023 w 5967054"/>
              <a:gd name="connsiteY4" fmla="*/ 397376 h 1301262"/>
              <a:gd name="connsiteX5" fmla="*/ 2983527 w 5967054"/>
              <a:gd name="connsiteY5" fmla="*/ 0 h 1301262"/>
              <a:gd name="connsiteX6" fmla="*/ 3583031 w 5967054"/>
              <a:gd name="connsiteY6" fmla="*/ 397376 h 1301262"/>
              <a:gd name="connsiteX7" fmla="*/ 3609232 w 5967054"/>
              <a:gd name="connsiteY7" fmla="*/ 481782 h 1301262"/>
              <a:gd name="connsiteX8" fmla="*/ 4690715 w 5967054"/>
              <a:gd name="connsiteY8" fmla="*/ 481782 h 1301262"/>
              <a:gd name="connsiteX9" fmla="*/ 4716916 w 5967054"/>
              <a:gd name="connsiteY9" fmla="*/ 397376 h 1301262"/>
              <a:gd name="connsiteX10" fmla="*/ 5316420 w 5967054"/>
              <a:gd name="connsiteY10" fmla="*/ 0 h 1301262"/>
              <a:gd name="connsiteX11" fmla="*/ 5967054 w 5967054"/>
              <a:gd name="connsiteY11" fmla="*/ 650630 h 1301262"/>
              <a:gd name="connsiteX12" fmla="*/ 5316420 w 5967054"/>
              <a:gd name="connsiteY12" fmla="*/ 1301260 h 1301262"/>
              <a:gd name="connsiteX13" fmla="*/ 4716916 w 5967054"/>
              <a:gd name="connsiteY13" fmla="*/ 903884 h 1301262"/>
              <a:gd name="connsiteX14" fmla="*/ 4690714 w 5967054"/>
              <a:gd name="connsiteY14" fmla="*/ 819476 h 1301262"/>
              <a:gd name="connsiteX15" fmla="*/ 3609234 w 5967054"/>
              <a:gd name="connsiteY15" fmla="*/ 819476 h 1301262"/>
              <a:gd name="connsiteX16" fmla="*/ 3583031 w 5967054"/>
              <a:gd name="connsiteY16" fmla="*/ 903886 h 1301262"/>
              <a:gd name="connsiteX17" fmla="*/ 2983527 w 5967054"/>
              <a:gd name="connsiteY17" fmla="*/ 1301262 h 1301262"/>
              <a:gd name="connsiteX18" fmla="*/ 2384023 w 5967054"/>
              <a:gd name="connsiteY18" fmla="*/ 903886 h 1301262"/>
              <a:gd name="connsiteX19" fmla="*/ 2357821 w 5967054"/>
              <a:gd name="connsiteY19" fmla="*/ 819476 h 1301262"/>
              <a:gd name="connsiteX20" fmla="*/ 1276341 w 5967054"/>
              <a:gd name="connsiteY20" fmla="*/ 819476 h 1301262"/>
              <a:gd name="connsiteX21" fmla="*/ 1250138 w 5967054"/>
              <a:gd name="connsiteY21" fmla="*/ 903886 h 1301262"/>
              <a:gd name="connsiteX22" fmla="*/ 650634 w 5967054"/>
              <a:gd name="connsiteY22" fmla="*/ 1301262 h 1301262"/>
              <a:gd name="connsiteX23" fmla="*/ 0 w 5967054"/>
              <a:gd name="connsiteY23" fmla="*/ 650632 h 1301262"/>
              <a:gd name="connsiteX24" fmla="*/ 650634 w 5967054"/>
              <a:gd name="connsiteY24" fmla="*/ 0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7054" h="1301262">
                <a:moveTo>
                  <a:pt x="650634" y="0"/>
                </a:moveTo>
                <a:cubicBezTo>
                  <a:pt x="920136" y="0"/>
                  <a:pt x="1151367" y="163854"/>
                  <a:pt x="1250138" y="397376"/>
                </a:cubicBezTo>
                <a:lnTo>
                  <a:pt x="1276339" y="481782"/>
                </a:lnTo>
                <a:lnTo>
                  <a:pt x="2357822" y="481782"/>
                </a:lnTo>
                <a:lnTo>
                  <a:pt x="2384023" y="397376"/>
                </a:lnTo>
                <a:cubicBezTo>
                  <a:pt x="2482795" y="163854"/>
                  <a:pt x="2714026" y="0"/>
                  <a:pt x="2983527" y="0"/>
                </a:cubicBezTo>
                <a:cubicBezTo>
                  <a:pt x="3253029" y="0"/>
                  <a:pt x="3484259" y="163854"/>
                  <a:pt x="3583031" y="397376"/>
                </a:cubicBezTo>
                <a:lnTo>
                  <a:pt x="3609232" y="481782"/>
                </a:lnTo>
                <a:lnTo>
                  <a:pt x="4690715" y="481782"/>
                </a:lnTo>
                <a:lnTo>
                  <a:pt x="4716916" y="397376"/>
                </a:lnTo>
                <a:cubicBezTo>
                  <a:pt x="4815688" y="163854"/>
                  <a:pt x="5046919" y="0"/>
                  <a:pt x="5316420" y="0"/>
                </a:cubicBezTo>
                <a:cubicBezTo>
                  <a:pt x="5675755" y="0"/>
                  <a:pt x="5967054" y="291296"/>
                  <a:pt x="5967054" y="650630"/>
                </a:cubicBezTo>
                <a:cubicBezTo>
                  <a:pt x="5967054" y="1009964"/>
                  <a:pt x="5675755" y="1301260"/>
                  <a:pt x="5316420" y="1301260"/>
                </a:cubicBezTo>
                <a:cubicBezTo>
                  <a:pt x="5046919" y="1301260"/>
                  <a:pt x="4815688" y="1137406"/>
                  <a:pt x="4716916" y="903884"/>
                </a:cubicBezTo>
                <a:lnTo>
                  <a:pt x="4690714" y="819476"/>
                </a:lnTo>
                <a:lnTo>
                  <a:pt x="3609234" y="819476"/>
                </a:lnTo>
                <a:lnTo>
                  <a:pt x="3583031" y="903886"/>
                </a:lnTo>
                <a:cubicBezTo>
                  <a:pt x="3484259" y="1137406"/>
                  <a:pt x="3253029" y="1301262"/>
                  <a:pt x="2983527" y="1301262"/>
                </a:cubicBezTo>
                <a:cubicBezTo>
                  <a:pt x="2714026" y="1301262"/>
                  <a:pt x="2482795" y="1137406"/>
                  <a:pt x="2384023" y="903886"/>
                </a:cubicBezTo>
                <a:lnTo>
                  <a:pt x="2357821" y="819476"/>
                </a:lnTo>
                <a:lnTo>
                  <a:pt x="1276341" y="819476"/>
                </a:lnTo>
                <a:lnTo>
                  <a:pt x="1250138" y="903886"/>
                </a:lnTo>
                <a:cubicBezTo>
                  <a:pt x="1151367" y="1137406"/>
                  <a:pt x="920136" y="1301262"/>
                  <a:pt x="650634" y="1301262"/>
                </a:cubicBezTo>
                <a:cubicBezTo>
                  <a:pt x="291299" y="1301262"/>
                  <a:pt x="0" y="1009964"/>
                  <a:pt x="0" y="650632"/>
                </a:cubicBezTo>
                <a:cubicBezTo>
                  <a:pt x="0" y="291296"/>
                  <a:pt x="291299" y="0"/>
                  <a:pt x="65063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02465" y="6400802"/>
            <a:ext cx="12797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902464" y="8066228"/>
            <a:ext cx="460149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902465" y="9731654"/>
            <a:ext cx="1902409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902464" y="11397080"/>
            <a:ext cx="252564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902464" y="13062504"/>
            <a:ext cx="346246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902463" y="14727930"/>
            <a:ext cx="51999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902465" y="16393356"/>
            <a:ext cx="1902410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902463" y="18058782"/>
            <a:ext cx="127970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7219018" y="8066228"/>
            <a:ext cx="2372488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9591506" y="9731654"/>
            <a:ext cx="2898843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8638196" y="6400801"/>
            <a:ext cx="953310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9591507" y="11397080"/>
            <a:ext cx="1673158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9591506" y="13062504"/>
            <a:ext cx="914400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9591505" y="14727927"/>
            <a:ext cx="3871609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8638196" y="16393350"/>
            <a:ext cx="953310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9591506" y="18058771"/>
            <a:ext cx="914400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17219018" y="1784651"/>
            <a:ext cx="17547637" cy="2081719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92519" y="2249332"/>
            <a:ext cx="7000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Additional Plots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615311" y="6656576"/>
            <a:ext cx="7711651" cy="789710"/>
            <a:chOff x="25615311" y="6680693"/>
            <a:chExt cx="7711651" cy="78971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7" idx="0"/>
              <a:endCxn id="77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7161835" y="8322003"/>
            <a:ext cx="6837219" cy="789710"/>
            <a:chOff x="25615311" y="6680693"/>
            <a:chExt cx="7711651" cy="789710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7" idx="0"/>
              <a:endCxn id="87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5421156" y="9987430"/>
            <a:ext cx="6873790" cy="789710"/>
            <a:chOff x="25615311" y="6680693"/>
            <a:chExt cx="7711651" cy="789710"/>
          </a:xfrm>
        </p:grpSpPr>
        <p:cxnSp>
          <p:nvCxnSpPr>
            <p:cNvPr id="92" name="Straight Connector 91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93" idx="0"/>
              <a:endCxn id="93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25992836" y="11652857"/>
            <a:ext cx="6873790" cy="789710"/>
            <a:chOff x="25615311" y="6680693"/>
            <a:chExt cx="7711651" cy="789710"/>
          </a:xfrm>
        </p:grpSpPr>
        <p:cxnSp>
          <p:nvCxnSpPr>
            <p:cNvPr id="98" name="Straight Connector 97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9" idx="0"/>
              <a:endCxn id="99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25543678" y="13318284"/>
            <a:ext cx="4926342" cy="789710"/>
            <a:chOff x="25615311" y="6680693"/>
            <a:chExt cx="7711651" cy="789710"/>
          </a:xfrm>
        </p:grpSpPr>
        <p:cxnSp>
          <p:nvCxnSpPr>
            <p:cNvPr id="104" name="Straight Connector 103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05" idx="0"/>
              <a:endCxn id="105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24698663" y="14983711"/>
            <a:ext cx="6328591" cy="789710"/>
            <a:chOff x="25615311" y="6680693"/>
            <a:chExt cx="7711651" cy="789710"/>
          </a:xfrm>
        </p:grpSpPr>
        <p:cxnSp>
          <p:nvCxnSpPr>
            <p:cNvPr id="110" name="Straight Connector 109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111" idx="0"/>
              <a:endCxn id="111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27715550" y="16649125"/>
            <a:ext cx="6328591" cy="789710"/>
            <a:chOff x="25615311" y="6680693"/>
            <a:chExt cx="7711651" cy="789710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17" idx="0"/>
              <a:endCxn id="117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25543679" y="18318765"/>
            <a:ext cx="3203358" cy="789710"/>
            <a:chOff x="25615311" y="6680693"/>
            <a:chExt cx="7711651" cy="789710"/>
          </a:xfrm>
        </p:grpSpPr>
        <p:cxnSp>
          <p:nvCxnSpPr>
            <p:cNvPr id="122" name="Straight Connector 121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0"/>
              <a:endCxn id="123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TextBox 126"/>
          <p:cNvSpPr txBox="1"/>
          <p:nvPr/>
        </p:nvSpPr>
        <p:spPr>
          <a:xfrm>
            <a:off x="17802582" y="4673498"/>
            <a:ext cx="39812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Deviation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207822" y="4672876"/>
            <a:ext cx="42258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Attributes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6640756" y="773450"/>
            <a:ext cx="18704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surprising is the size of an intersection?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6672719" y="1919372"/>
            <a:ext cx="123867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What’s the distribution of an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attribute in an intersection?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4" grpId="0" animBg="1"/>
      <p:bldP spid="4" grpId="1" animBg="1"/>
      <p:bldP spid="3" grpId="0"/>
      <p:bldP spid="3" grpId="1"/>
      <p:bldP spid="127" grpId="0"/>
      <p:bldP spid="128" grpId="0"/>
      <p:bldP spid="129" grpId="0"/>
      <p:bldP spid="129" grpId="1"/>
      <p:bldP spid="1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803" dirty="0" smtClean="0"/>
              <a:t>Good Data </a:t>
            </a:r>
            <a:r>
              <a:rPr lang="en-US" sz="19803" dirty="0"/>
              <a:t>Visualization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402" dirty="0"/>
              <a:t>… makes data </a:t>
            </a:r>
            <a:r>
              <a:rPr lang="en-US" sz="14402" dirty="0">
                <a:solidFill>
                  <a:schemeClr val="accent1"/>
                </a:solidFill>
              </a:rPr>
              <a:t>accessible</a:t>
            </a:r>
          </a:p>
          <a:p>
            <a:r>
              <a:rPr lang="en-US" sz="14402" dirty="0"/>
              <a:t>… combines strengths of </a:t>
            </a:r>
            <a:r>
              <a:rPr lang="en-US" sz="14402" dirty="0">
                <a:solidFill>
                  <a:schemeClr val="accent2"/>
                </a:solidFill>
              </a:rPr>
              <a:t>       </a:t>
            </a:r>
            <a:br>
              <a:rPr lang="en-US" sz="14402" dirty="0">
                <a:solidFill>
                  <a:schemeClr val="accent2"/>
                </a:solidFill>
              </a:rPr>
            </a:br>
            <a:r>
              <a:rPr lang="en-US" sz="14402" dirty="0">
                <a:solidFill>
                  <a:schemeClr val="accent2"/>
                </a:solidFill>
              </a:rPr>
              <a:t>     humans and computers</a:t>
            </a:r>
          </a:p>
          <a:p>
            <a:r>
              <a:rPr lang="en-US" sz="14402" dirty="0"/>
              <a:t>… enables </a:t>
            </a:r>
            <a:r>
              <a:rPr lang="en-US" sz="14402" dirty="0">
                <a:solidFill>
                  <a:schemeClr val="accent3"/>
                </a:solidFill>
              </a:rPr>
              <a:t>insight</a:t>
            </a:r>
          </a:p>
          <a:p>
            <a:r>
              <a:rPr lang="en-US" sz="14402" dirty="0"/>
              <a:t>… </a:t>
            </a:r>
            <a:r>
              <a:rPr lang="en-US" sz="14402" dirty="0">
                <a:solidFill>
                  <a:schemeClr val="accent1"/>
                </a:solidFill>
              </a:rPr>
              <a:t>communicates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pture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860" y="365759"/>
            <a:ext cx="35244861" cy="198048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9109" y="11475720"/>
            <a:ext cx="17496872" cy="777240"/>
          </a:xfrm>
          <a:prstGeom prst="rect">
            <a:avLst/>
          </a:prstGeom>
          <a:noFill/>
          <a:ln w="190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30519" y="11475720"/>
            <a:ext cx="3473481" cy="1494322"/>
          </a:xfrm>
          <a:prstGeom prst="rect">
            <a:avLst/>
          </a:prstGeom>
          <a:noFill/>
          <a:ln w="190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1024" y="626805"/>
            <a:ext cx="1371965" cy="1803574"/>
          </a:xfrm>
          <a:prstGeom prst="rect">
            <a:avLst/>
          </a:prstGeom>
          <a:noFill/>
          <a:ln w="190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472989" y="625642"/>
            <a:ext cx="18456443" cy="10876547"/>
          </a:xfrm>
          <a:custGeom>
            <a:avLst/>
            <a:gdLst>
              <a:gd name="connsiteX0" fmla="*/ 0 w 18456443"/>
              <a:gd name="connsiteY0" fmla="*/ 1804737 h 10876547"/>
              <a:gd name="connsiteX1" fmla="*/ 938464 w 18456443"/>
              <a:gd name="connsiteY1" fmla="*/ 10852484 h 10876547"/>
              <a:gd name="connsiteX2" fmla="*/ 18456443 w 18456443"/>
              <a:gd name="connsiteY2" fmla="*/ 10876547 h 10876547"/>
              <a:gd name="connsiteX3" fmla="*/ 24064 w 18456443"/>
              <a:gd name="connsiteY3" fmla="*/ 0 h 10876547"/>
              <a:gd name="connsiteX4" fmla="*/ 0 w 18456443"/>
              <a:gd name="connsiteY4" fmla="*/ 1804737 h 10876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6443" h="10876547">
                <a:moveTo>
                  <a:pt x="0" y="1804737"/>
                </a:moveTo>
                <a:lnTo>
                  <a:pt x="938464" y="10852484"/>
                </a:lnTo>
                <a:lnTo>
                  <a:pt x="18456443" y="10876547"/>
                </a:lnTo>
                <a:lnTo>
                  <a:pt x="24064" y="0"/>
                </a:lnTo>
                <a:lnTo>
                  <a:pt x="0" y="1804737"/>
                </a:lnTo>
                <a:close/>
              </a:path>
            </a:pathLst>
          </a:custGeom>
          <a:solidFill>
            <a:srgbClr val="9BFFCB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26466" y="9328966"/>
            <a:ext cx="5863831" cy="5794341"/>
            <a:chOff x="23426466" y="9328966"/>
            <a:chExt cx="5863831" cy="5794341"/>
          </a:xfrm>
        </p:grpSpPr>
        <p:sp>
          <p:nvSpPr>
            <p:cNvPr id="10" name="Rectangle 9"/>
            <p:cNvSpPr/>
            <p:nvPr/>
          </p:nvSpPr>
          <p:spPr>
            <a:xfrm>
              <a:off x="23426466" y="12970042"/>
              <a:ext cx="4778478" cy="215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Action-Comedy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426466" y="9328966"/>
              <a:ext cx="4778478" cy="215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Drama-Comedy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7992439" y="12683613"/>
              <a:ext cx="1091380" cy="737419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7992439" y="10746089"/>
              <a:ext cx="1297858" cy="884218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upset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2139" y="1700040"/>
            <a:ext cx="20181835" cy="113522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Sorting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01066" y="1687541"/>
            <a:ext cx="14297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Which is the biggest intersection?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03786" y="6400801"/>
            <a:ext cx="29423176" cy="1301263"/>
            <a:chOff x="3903786" y="6400801"/>
            <a:chExt cx="29423176" cy="1301263"/>
          </a:xfrm>
        </p:grpSpPr>
        <p:grpSp>
          <p:nvGrpSpPr>
            <p:cNvPr id="50" name="Group 49"/>
            <p:cNvGrpSpPr/>
            <p:nvPr/>
          </p:nvGrpSpPr>
          <p:grpSpPr>
            <a:xfrm>
              <a:off x="3903786" y="6400802"/>
              <a:ext cx="5967053" cy="1301262"/>
              <a:chOff x="3903786" y="6400802"/>
              <a:chExt cx="5967053" cy="130126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0902465" y="6400802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8638196" y="6400801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5615311" y="6656576"/>
              <a:ext cx="7711651" cy="789710"/>
              <a:chOff x="25615311" y="6680693"/>
              <a:chExt cx="7711651" cy="789710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77" idx="0"/>
                <a:endCxn id="7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3903786" y="8066228"/>
            <a:ext cx="30095268" cy="1301263"/>
            <a:chOff x="3903786" y="8066228"/>
            <a:chExt cx="30095268" cy="1301263"/>
          </a:xfrm>
        </p:grpSpPr>
        <p:grpSp>
          <p:nvGrpSpPr>
            <p:cNvPr id="51" name="Group 50"/>
            <p:cNvGrpSpPr/>
            <p:nvPr/>
          </p:nvGrpSpPr>
          <p:grpSpPr>
            <a:xfrm>
              <a:off x="3903786" y="8066229"/>
              <a:ext cx="5967053" cy="1301262"/>
              <a:chOff x="3903786" y="8066229"/>
              <a:chExt cx="5967053" cy="130126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0902464" y="8066228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219018" y="8066228"/>
              <a:ext cx="2372488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7161835" y="8322003"/>
              <a:ext cx="6837219" cy="789710"/>
              <a:chOff x="25615311" y="6680693"/>
              <a:chExt cx="7711651" cy="78971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87" idx="0"/>
                <a:endCxn id="8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3903786" y="9731654"/>
            <a:ext cx="28391160" cy="1301263"/>
            <a:chOff x="3903786" y="9731654"/>
            <a:chExt cx="28391160" cy="1301263"/>
          </a:xfrm>
        </p:grpSpPr>
        <p:grpSp>
          <p:nvGrpSpPr>
            <p:cNvPr id="52" name="Group 51"/>
            <p:cNvGrpSpPr/>
            <p:nvPr/>
          </p:nvGrpSpPr>
          <p:grpSpPr>
            <a:xfrm>
              <a:off x="3903786" y="9731655"/>
              <a:ext cx="5967053" cy="1301262"/>
              <a:chOff x="3903786" y="9731655"/>
              <a:chExt cx="5967053" cy="1301262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10902465" y="9731654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591506" y="9731654"/>
              <a:ext cx="2898843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25421156" y="9987430"/>
              <a:ext cx="6873790" cy="789710"/>
              <a:chOff x="25615311" y="6680693"/>
              <a:chExt cx="7711651" cy="78971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2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stCxn id="93" idx="0"/>
                <a:endCxn id="93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3903786" y="11397080"/>
            <a:ext cx="28962840" cy="1301262"/>
            <a:chOff x="3903786" y="11397080"/>
            <a:chExt cx="28962840" cy="1301262"/>
          </a:xfrm>
        </p:grpSpPr>
        <p:grpSp>
          <p:nvGrpSpPr>
            <p:cNvPr id="53" name="Group 52"/>
            <p:cNvGrpSpPr/>
            <p:nvPr/>
          </p:nvGrpSpPr>
          <p:grpSpPr>
            <a:xfrm>
              <a:off x="3903786" y="11397080"/>
              <a:ext cx="5967053" cy="1301262"/>
              <a:chOff x="3903786" y="11397080"/>
              <a:chExt cx="5967053" cy="130126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0902464" y="11397080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591507" y="11397080"/>
              <a:ext cx="1673158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25992836" y="11652857"/>
              <a:ext cx="6873790" cy="789710"/>
              <a:chOff x="25615311" y="6680693"/>
              <a:chExt cx="7711651" cy="789710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99" idx="0"/>
                <a:endCxn id="9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3903786" y="13062504"/>
            <a:ext cx="26566234" cy="1301262"/>
            <a:chOff x="3903786" y="13062504"/>
            <a:chExt cx="26566234" cy="1301262"/>
          </a:xfrm>
        </p:grpSpPr>
        <p:grpSp>
          <p:nvGrpSpPr>
            <p:cNvPr id="67" name="Group 66"/>
            <p:cNvGrpSpPr/>
            <p:nvPr/>
          </p:nvGrpSpPr>
          <p:grpSpPr>
            <a:xfrm>
              <a:off x="3903786" y="13062504"/>
              <a:ext cx="5967053" cy="1301262"/>
              <a:chOff x="3903786" y="13062504"/>
              <a:chExt cx="5967053" cy="1301262"/>
            </a:xfrm>
          </p:grpSpPr>
          <p:sp>
            <p:nvSpPr>
              <p:cNvPr id="63" name="Freeform 62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10902464" y="13062504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9591506" y="13062504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25543678" y="13318284"/>
              <a:ext cx="4926342" cy="789710"/>
              <a:chOff x="25615311" y="6680693"/>
              <a:chExt cx="7711651" cy="78971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ctangle 10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105" idx="0"/>
                <a:endCxn id="10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3903785" y="14727927"/>
            <a:ext cx="27123469" cy="1301264"/>
            <a:chOff x="3903785" y="14727927"/>
            <a:chExt cx="27123469" cy="1301264"/>
          </a:xfrm>
        </p:grpSpPr>
        <p:grpSp>
          <p:nvGrpSpPr>
            <p:cNvPr id="68" name="Group 67"/>
            <p:cNvGrpSpPr/>
            <p:nvPr/>
          </p:nvGrpSpPr>
          <p:grpSpPr>
            <a:xfrm>
              <a:off x="3903785" y="14727927"/>
              <a:ext cx="5967054" cy="1301263"/>
              <a:chOff x="3903785" y="14727927"/>
              <a:chExt cx="5967054" cy="1301263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10902463" y="14727930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9591505" y="14727927"/>
              <a:ext cx="3871609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24698663" y="14983711"/>
              <a:ext cx="6328591" cy="789710"/>
              <a:chOff x="25615311" y="6680693"/>
              <a:chExt cx="7711651" cy="789710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 110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11" idx="0"/>
                <a:endCxn id="111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3903786" y="16393349"/>
            <a:ext cx="30140355" cy="1301268"/>
            <a:chOff x="3903786" y="16393349"/>
            <a:chExt cx="30140355" cy="1301268"/>
          </a:xfrm>
        </p:grpSpPr>
        <p:grpSp>
          <p:nvGrpSpPr>
            <p:cNvPr id="69" name="Group 68"/>
            <p:cNvGrpSpPr/>
            <p:nvPr/>
          </p:nvGrpSpPr>
          <p:grpSpPr>
            <a:xfrm>
              <a:off x="3903786" y="16393349"/>
              <a:ext cx="5967054" cy="1301263"/>
              <a:chOff x="3903786" y="16393349"/>
              <a:chExt cx="5967054" cy="130126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0902465" y="16393356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8638196" y="16393350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27715550" y="16649125"/>
              <a:ext cx="6328591" cy="789710"/>
              <a:chOff x="25615311" y="6680693"/>
              <a:chExt cx="7711651" cy="789710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tangle 11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stCxn id="117" idx="0"/>
                <a:endCxn id="11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/>
          <p:cNvGrpSpPr/>
          <p:nvPr/>
        </p:nvGrpSpPr>
        <p:grpSpPr>
          <a:xfrm>
            <a:off x="3903785" y="18058771"/>
            <a:ext cx="24843252" cy="1301272"/>
            <a:chOff x="3903785" y="18058771"/>
            <a:chExt cx="24843252" cy="1301272"/>
          </a:xfrm>
        </p:grpSpPr>
        <p:sp>
          <p:nvSpPr>
            <p:cNvPr id="66" name="Freeform 65"/>
            <p:cNvSpPr/>
            <p:nvPr/>
          </p:nvSpPr>
          <p:spPr>
            <a:xfrm>
              <a:off x="3903785" y="18058771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902463" y="18058782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9591506" y="18058771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25543679" y="18318765"/>
              <a:ext cx="3203358" cy="789710"/>
              <a:chOff x="25615311" y="6680693"/>
              <a:chExt cx="7711651" cy="78971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Rectangle 122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23" idx="0"/>
                <a:endCxn id="123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/>
          <p:cNvSpPr/>
          <p:nvPr/>
        </p:nvSpPr>
        <p:spPr>
          <a:xfrm>
            <a:off x="10619509" y="6130635"/>
            <a:ext cx="5943600" cy="13487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590264" y="2914415"/>
            <a:ext cx="841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Sort By: Cardinality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753E-6 -3.0793E-6 L -0.00018 -0.40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202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191E-6 3.30454E-6 L 2.70191E-6 -0.161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249E-6 -1.16014E-6 L -0.00039 0.48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2427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6183E-7 -3.9278E-6 L -4.06462E-5 0.161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80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322E-6 5.36871E-7 L -0.00034 -0.080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95781" y="1345839"/>
            <a:ext cx="18163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Which is the most ‘surprising’ intersection?</a:t>
            </a:r>
          </a:p>
        </p:txBody>
      </p:sp>
      <p:grpSp>
        <p:nvGrpSpPr>
          <p:cNvPr id="213" name="Group 212" descr="Down:  Group 4"/>
          <p:cNvGrpSpPr/>
          <p:nvPr/>
        </p:nvGrpSpPr>
        <p:grpSpPr>
          <a:xfrm>
            <a:off x="3889520" y="16392561"/>
            <a:ext cx="29423176" cy="1301263"/>
            <a:chOff x="3903786" y="6400801"/>
            <a:chExt cx="29423176" cy="1301263"/>
          </a:xfrm>
        </p:grpSpPr>
        <p:grpSp>
          <p:nvGrpSpPr>
            <p:cNvPr id="214" name="Group 213"/>
            <p:cNvGrpSpPr/>
            <p:nvPr/>
          </p:nvGrpSpPr>
          <p:grpSpPr>
            <a:xfrm>
              <a:off x="3903786" y="6400802"/>
              <a:ext cx="5967053" cy="1301262"/>
              <a:chOff x="3903786" y="6400802"/>
              <a:chExt cx="5967053" cy="1301262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5" name="Rectangle 214"/>
            <p:cNvSpPr/>
            <p:nvPr/>
          </p:nvSpPr>
          <p:spPr>
            <a:xfrm>
              <a:off x="10902465" y="6400802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18638196" y="6400801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25615311" y="6656576"/>
              <a:ext cx="7711651" cy="789710"/>
              <a:chOff x="25615311" y="6680693"/>
              <a:chExt cx="7711651" cy="789710"/>
            </a:xfrm>
          </p:grpSpPr>
          <p:cxnSp>
            <p:nvCxnSpPr>
              <p:cNvPr id="218" name="Straight Connector 21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Rectangle 21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>
                <a:stCxn id="219" idx="0"/>
                <a:endCxn id="21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3903786" y="8066228"/>
            <a:ext cx="30095268" cy="1301263"/>
            <a:chOff x="3903786" y="8066228"/>
            <a:chExt cx="30095268" cy="1301263"/>
          </a:xfrm>
        </p:grpSpPr>
        <p:grpSp>
          <p:nvGrpSpPr>
            <p:cNvPr id="51" name="Group 50"/>
            <p:cNvGrpSpPr/>
            <p:nvPr/>
          </p:nvGrpSpPr>
          <p:grpSpPr>
            <a:xfrm>
              <a:off x="3903786" y="8066229"/>
              <a:ext cx="5967053" cy="1301262"/>
              <a:chOff x="3903786" y="8066229"/>
              <a:chExt cx="5967053" cy="130126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0902464" y="8066228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219018" y="8066228"/>
              <a:ext cx="2372488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7161835" y="8322003"/>
              <a:ext cx="6837219" cy="789710"/>
              <a:chOff x="25615311" y="6680693"/>
              <a:chExt cx="7711651" cy="78971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87" idx="0"/>
                <a:endCxn id="8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6" name="Group 225" descr="Down:  Group 13"/>
          <p:cNvGrpSpPr/>
          <p:nvPr/>
        </p:nvGrpSpPr>
        <p:grpSpPr>
          <a:xfrm>
            <a:off x="3902299" y="13065465"/>
            <a:ext cx="28391160" cy="1301263"/>
            <a:chOff x="3903786" y="9731654"/>
            <a:chExt cx="28391160" cy="1301263"/>
          </a:xfrm>
        </p:grpSpPr>
        <p:grpSp>
          <p:nvGrpSpPr>
            <p:cNvPr id="227" name="Group 226"/>
            <p:cNvGrpSpPr/>
            <p:nvPr/>
          </p:nvGrpSpPr>
          <p:grpSpPr>
            <a:xfrm>
              <a:off x="3903786" y="9731655"/>
              <a:ext cx="5967053" cy="1301262"/>
              <a:chOff x="3903786" y="9731655"/>
              <a:chExt cx="5967053" cy="1301262"/>
            </a:xfrm>
          </p:grpSpPr>
          <p:sp>
            <p:nvSpPr>
              <p:cNvPr id="236" name="Oval 235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8" name="Rectangle 227"/>
            <p:cNvSpPr/>
            <p:nvPr/>
          </p:nvSpPr>
          <p:spPr>
            <a:xfrm>
              <a:off x="10902465" y="9731654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9591506" y="9731654"/>
              <a:ext cx="2898843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30" name="Group 229"/>
            <p:cNvGrpSpPr/>
            <p:nvPr/>
          </p:nvGrpSpPr>
          <p:grpSpPr>
            <a:xfrm>
              <a:off x="25421156" y="9987430"/>
              <a:ext cx="6873790" cy="789710"/>
              <a:chOff x="25615311" y="6680693"/>
              <a:chExt cx="7711651" cy="789710"/>
            </a:xfrm>
          </p:grpSpPr>
          <p:cxnSp>
            <p:nvCxnSpPr>
              <p:cNvPr id="231" name="Straight Connector 230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Rectangle 231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3" name="Straight Connector 232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>
                <a:stCxn id="232" idx="0"/>
                <a:endCxn id="232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3903786" y="11397080"/>
            <a:ext cx="28962840" cy="1301262"/>
            <a:chOff x="3903786" y="11397080"/>
            <a:chExt cx="28962840" cy="1301262"/>
          </a:xfrm>
        </p:grpSpPr>
        <p:grpSp>
          <p:nvGrpSpPr>
            <p:cNvPr id="53" name="Group 52"/>
            <p:cNvGrpSpPr/>
            <p:nvPr/>
          </p:nvGrpSpPr>
          <p:grpSpPr>
            <a:xfrm>
              <a:off x="3903786" y="11397080"/>
              <a:ext cx="5967053" cy="1301262"/>
              <a:chOff x="3903786" y="11397080"/>
              <a:chExt cx="5967053" cy="130126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0902464" y="11397080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591507" y="11397080"/>
              <a:ext cx="1673158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25992836" y="11652857"/>
              <a:ext cx="6873790" cy="789710"/>
              <a:chOff x="25615311" y="6680693"/>
              <a:chExt cx="7711651" cy="789710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99" idx="0"/>
                <a:endCxn id="9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1" name="Group 200" descr="Down:  Group 24"/>
          <p:cNvGrpSpPr/>
          <p:nvPr/>
        </p:nvGrpSpPr>
        <p:grpSpPr>
          <a:xfrm>
            <a:off x="3903885" y="9739805"/>
            <a:ext cx="26566234" cy="1301262"/>
            <a:chOff x="3903786" y="13062504"/>
            <a:chExt cx="26566234" cy="1301262"/>
          </a:xfrm>
        </p:grpSpPr>
        <p:grpSp>
          <p:nvGrpSpPr>
            <p:cNvPr id="202" name="Group 201"/>
            <p:cNvGrpSpPr/>
            <p:nvPr/>
          </p:nvGrpSpPr>
          <p:grpSpPr>
            <a:xfrm>
              <a:off x="3903786" y="13062504"/>
              <a:ext cx="5967053" cy="1301262"/>
              <a:chOff x="3903786" y="13062504"/>
              <a:chExt cx="5967053" cy="1301262"/>
            </a:xfrm>
          </p:grpSpPr>
          <p:sp>
            <p:nvSpPr>
              <p:cNvPr id="211" name="Freeform 210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10902464" y="13062504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9591506" y="13062504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05" name="Group 204"/>
            <p:cNvGrpSpPr/>
            <p:nvPr/>
          </p:nvGrpSpPr>
          <p:grpSpPr>
            <a:xfrm>
              <a:off x="25543678" y="13318284"/>
              <a:ext cx="4926342" cy="789710"/>
              <a:chOff x="25615311" y="6680693"/>
              <a:chExt cx="7711651" cy="789710"/>
            </a:xfrm>
          </p:grpSpPr>
          <p:cxnSp>
            <p:nvCxnSpPr>
              <p:cNvPr id="206" name="Straight Connector 20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Rectangle 20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>
                <a:stCxn id="207" idx="0"/>
                <a:endCxn id="20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188" descr="Down:  Group 28"/>
          <p:cNvGrpSpPr/>
          <p:nvPr/>
        </p:nvGrpSpPr>
        <p:grpSpPr>
          <a:xfrm>
            <a:off x="3897200" y="6401529"/>
            <a:ext cx="27123469" cy="1301264"/>
            <a:chOff x="3903785" y="14727927"/>
            <a:chExt cx="27123469" cy="1301264"/>
          </a:xfrm>
        </p:grpSpPr>
        <p:grpSp>
          <p:nvGrpSpPr>
            <p:cNvPr id="190" name="Group 189"/>
            <p:cNvGrpSpPr/>
            <p:nvPr/>
          </p:nvGrpSpPr>
          <p:grpSpPr>
            <a:xfrm>
              <a:off x="3903785" y="14727927"/>
              <a:ext cx="5967054" cy="1301263"/>
              <a:chOff x="3903785" y="14727927"/>
              <a:chExt cx="5967054" cy="1301263"/>
            </a:xfrm>
          </p:grpSpPr>
          <p:sp>
            <p:nvSpPr>
              <p:cNvPr id="199" name="Freeform 198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1" name="Rectangle 190"/>
            <p:cNvSpPr/>
            <p:nvPr/>
          </p:nvSpPr>
          <p:spPr>
            <a:xfrm>
              <a:off x="10902463" y="14727930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9591505" y="14727927"/>
              <a:ext cx="3871609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93" name="Group 192"/>
            <p:cNvGrpSpPr/>
            <p:nvPr/>
          </p:nvGrpSpPr>
          <p:grpSpPr>
            <a:xfrm>
              <a:off x="24698663" y="14983711"/>
              <a:ext cx="6328591" cy="789710"/>
              <a:chOff x="25615311" y="6680693"/>
              <a:chExt cx="7711651" cy="789710"/>
            </a:xfrm>
          </p:grpSpPr>
          <p:cxnSp>
            <p:nvCxnSpPr>
              <p:cNvPr id="194" name="Straight Connector 19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195" idx="0"/>
                <a:endCxn id="19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9" name="Group 238" descr="Down:  Group 30"/>
          <p:cNvGrpSpPr/>
          <p:nvPr/>
        </p:nvGrpSpPr>
        <p:grpSpPr>
          <a:xfrm>
            <a:off x="3891349" y="14726548"/>
            <a:ext cx="30140355" cy="1301268"/>
            <a:chOff x="3903786" y="16393349"/>
            <a:chExt cx="30140355" cy="1301268"/>
          </a:xfrm>
        </p:grpSpPr>
        <p:grpSp>
          <p:nvGrpSpPr>
            <p:cNvPr id="240" name="Group 239"/>
            <p:cNvGrpSpPr/>
            <p:nvPr/>
          </p:nvGrpSpPr>
          <p:grpSpPr>
            <a:xfrm>
              <a:off x="3903786" y="16393349"/>
              <a:ext cx="5967054" cy="1301263"/>
              <a:chOff x="3903786" y="16393349"/>
              <a:chExt cx="5967054" cy="1301263"/>
            </a:xfrm>
          </p:grpSpPr>
          <p:sp>
            <p:nvSpPr>
              <p:cNvPr id="249" name="Oval 248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1" name="Rectangle 240"/>
            <p:cNvSpPr/>
            <p:nvPr/>
          </p:nvSpPr>
          <p:spPr>
            <a:xfrm>
              <a:off x="10902465" y="16393356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18638196" y="16393350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27715550" y="16649125"/>
              <a:ext cx="6328591" cy="789710"/>
              <a:chOff x="25615311" y="6680693"/>
              <a:chExt cx="7711651" cy="789710"/>
            </a:xfrm>
          </p:grpSpPr>
          <p:cxnSp>
            <p:nvCxnSpPr>
              <p:cNvPr id="244" name="Straight Connector 24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Rectangle 24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6" name="Straight Connector 24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45" idx="0"/>
                <a:endCxn id="24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/>
          <p:cNvGrpSpPr/>
          <p:nvPr/>
        </p:nvGrpSpPr>
        <p:grpSpPr>
          <a:xfrm>
            <a:off x="3903785" y="18058771"/>
            <a:ext cx="24843252" cy="1301272"/>
            <a:chOff x="3903785" y="18058771"/>
            <a:chExt cx="24843252" cy="1301272"/>
          </a:xfrm>
        </p:grpSpPr>
        <p:sp>
          <p:nvSpPr>
            <p:cNvPr id="66" name="Freeform 65"/>
            <p:cNvSpPr/>
            <p:nvPr/>
          </p:nvSpPr>
          <p:spPr>
            <a:xfrm>
              <a:off x="3903785" y="18058771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902463" y="18058782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9591506" y="18058771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25543679" y="18318765"/>
              <a:ext cx="3203358" cy="789710"/>
              <a:chOff x="25615311" y="6680693"/>
              <a:chExt cx="7711651" cy="78971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Rectangle 122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23" idx="0"/>
                <a:endCxn id="123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1" name="Rectangle 250"/>
          <p:cNvSpPr/>
          <p:nvPr/>
        </p:nvSpPr>
        <p:spPr>
          <a:xfrm>
            <a:off x="16874836" y="6130635"/>
            <a:ext cx="6843079" cy="13487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28818" y="2481154"/>
            <a:ext cx="7839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Sort By: Deviation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5094E-6 -9.68837E-7 L 4.27509E-5 -0.2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1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906E-6 -3.11632E-7 L 0.00013 -0.080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40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191E-6 3.88769E-7 L -4.72981E-5 0.080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40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07E-6 4.15304E-6 L -0.00013 -0.241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210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344E-6 2.45603E-6 L -0.00043 0.485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242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835E-6 5.36871E-7 L 0.00031 -0.08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05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38E-6 4.05739E-6 L 0.00013 0.080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4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27641" y="1062650"/>
            <a:ext cx="131112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 are the properties of the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intersections involving ‘A’?</a:t>
            </a:r>
          </a:p>
        </p:txBody>
      </p:sp>
      <p:grpSp>
        <p:nvGrpSpPr>
          <p:cNvPr id="171" name="Group 170" descr="Down:  Group 212"/>
          <p:cNvGrpSpPr/>
          <p:nvPr/>
        </p:nvGrpSpPr>
        <p:grpSpPr>
          <a:xfrm>
            <a:off x="3900860" y="14722466"/>
            <a:ext cx="29423176" cy="1301263"/>
            <a:chOff x="3903786" y="6400801"/>
            <a:chExt cx="29423176" cy="1301263"/>
          </a:xfrm>
        </p:grpSpPr>
        <p:grpSp>
          <p:nvGrpSpPr>
            <p:cNvPr id="172" name="Group 171"/>
            <p:cNvGrpSpPr/>
            <p:nvPr/>
          </p:nvGrpSpPr>
          <p:grpSpPr>
            <a:xfrm>
              <a:off x="3903786" y="6400802"/>
              <a:ext cx="5967053" cy="1301262"/>
              <a:chOff x="3903786" y="6400802"/>
              <a:chExt cx="5967053" cy="1301262"/>
            </a:xfrm>
          </p:grpSpPr>
          <p:sp>
            <p:nvSpPr>
              <p:cNvPr id="181" name="Oval 18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3" name="Rectangle 172"/>
            <p:cNvSpPr/>
            <p:nvPr/>
          </p:nvSpPr>
          <p:spPr>
            <a:xfrm>
              <a:off x="10902465" y="6400802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8638196" y="6400801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75" name="Group 174"/>
            <p:cNvGrpSpPr/>
            <p:nvPr/>
          </p:nvGrpSpPr>
          <p:grpSpPr>
            <a:xfrm>
              <a:off x="25615311" y="6656576"/>
              <a:ext cx="7711651" cy="789710"/>
              <a:chOff x="25615311" y="6680693"/>
              <a:chExt cx="7711651" cy="789710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Rectangle 17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8" name="Straight Connector 17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>
                <a:stCxn id="177" idx="0"/>
                <a:endCxn id="17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" name="Group 157" descr="Down:  Group 6"/>
          <p:cNvGrpSpPr/>
          <p:nvPr/>
        </p:nvGrpSpPr>
        <p:grpSpPr>
          <a:xfrm>
            <a:off x="3888056" y="18056341"/>
            <a:ext cx="30095268" cy="1301263"/>
            <a:chOff x="3903786" y="8066228"/>
            <a:chExt cx="30095268" cy="1301263"/>
          </a:xfrm>
        </p:grpSpPr>
        <p:grpSp>
          <p:nvGrpSpPr>
            <p:cNvPr id="159" name="Group 158"/>
            <p:cNvGrpSpPr/>
            <p:nvPr/>
          </p:nvGrpSpPr>
          <p:grpSpPr>
            <a:xfrm>
              <a:off x="3903786" y="8066229"/>
              <a:ext cx="5967053" cy="1301262"/>
              <a:chOff x="3903786" y="8066229"/>
              <a:chExt cx="5967053" cy="1301262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10902464" y="8066228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7219018" y="8066228"/>
              <a:ext cx="2372488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62" name="Group 161"/>
            <p:cNvGrpSpPr/>
            <p:nvPr/>
          </p:nvGrpSpPr>
          <p:grpSpPr>
            <a:xfrm>
              <a:off x="27161835" y="8322003"/>
              <a:ext cx="6837219" cy="789710"/>
              <a:chOff x="25615311" y="6680693"/>
              <a:chExt cx="7711651" cy="789710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ectangle 163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>
                <a:stCxn id="164" idx="0"/>
                <a:endCxn id="164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 descr="Down:  Group 225"/>
          <p:cNvGrpSpPr/>
          <p:nvPr/>
        </p:nvGrpSpPr>
        <p:grpSpPr>
          <a:xfrm>
            <a:off x="3903863" y="8058471"/>
            <a:ext cx="28391160" cy="1301263"/>
            <a:chOff x="3903786" y="9731654"/>
            <a:chExt cx="28391160" cy="1301263"/>
          </a:xfrm>
        </p:grpSpPr>
        <p:grpSp>
          <p:nvGrpSpPr>
            <p:cNvPr id="105" name="Group 104"/>
            <p:cNvGrpSpPr/>
            <p:nvPr/>
          </p:nvGrpSpPr>
          <p:grpSpPr>
            <a:xfrm>
              <a:off x="3903786" y="9731655"/>
              <a:ext cx="5967053" cy="1301262"/>
              <a:chOff x="3903786" y="9731655"/>
              <a:chExt cx="5967053" cy="1301262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10902465" y="9731654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9591506" y="9731654"/>
              <a:ext cx="2898843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5421156" y="9987430"/>
              <a:ext cx="6873790" cy="789710"/>
              <a:chOff x="25615311" y="6680693"/>
              <a:chExt cx="7711651" cy="78971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tangle 109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110" idx="0"/>
                <a:endCxn id="110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 descr="Down:  Group 23"/>
          <p:cNvGrpSpPr/>
          <p:nvPr/>
        </p:nvGrpSpPr>
        <p:grpSpPr>
          <a:xfrm>
            <a:off x="3908542" y="9741391"/>
            <a:ext cx="28962840" cy="1301262"/>
            <a:chOff x="3903786" y="11397080"/>
            <a:chExt cx="28962840" cy="1301262"/>
          </a:xfrm>
        </p:grpSpPr>
        <p:grpSp>
          <p:nvGrpSpPr>
            <p:cNvPr id="118" name="Group 117"/>
            <p:cNvGrpSpPr/>
            <p:nvPr/>
          </p:nvGrpSpPr>
          <p:grpSpPr>
            <a:xfrm>
              <a:off x="3903786" y="11397080"/>
              <a:ext cx="5967053" cy="1301262"/>
              <a:chOff x="3903786" y="11397080"/>
              <a:chExt cx="5967053" cy="1301262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10902464" y="11397080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9591507" y="11397080"/>
              <a:ext cx="1673158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25992836" y="11652857"/>
              <a:ext cx="6873790" cy="789710"/>
              <a:chOff x="25615311" y="6680693"/>
              <a:chExt cx="7711651" cy="789710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Rectangle 12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129" idx="0"/>
                <a:endCxn id="12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" name="Group 135" descr="Down:  Group 200"/>
          <p:cNvGrpSpPr/>
          <p:nvPr/>
        </p:nvGrpSpPr>
        <p:grpSpPr>
          <a:xfrm>
            <a:off x="3902155" y="11397140"/>
            <a:ext cx="26566234" cy="1301262"/>
            <a:chOff x="3903786" y="13062504"/>
            <a:chExt cx="26566234" cy="1301262"/>
          </a:xfrm>
        </p:grpSpPr>
        <p:grpSp>
          <p:nvGrpSpPr>
            <p:cNvPr id="137" name="Group 136"/>
            <p:cNvGrpSpPr/>
            <p:nvPr/>
          </p:nvGrpSpPr>
          <p:grpSpPr>
            <a:xfrm>
              <a:off x="3903786" y="13062504"/>
              <a:ext cx="5967053" cy="1301262"/>
              <a:chOff x="3903786" y="13062504"/>
              <a:chExt cx="5967053" cy="1301262"/>
            </a:xfrm>
          </p:grpSpPr>
          <p:sp>
            <p:nvSpPr>
              <p:cNvPr id="146" name="Freeform 145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8" name="Rectangle 137"/>
            <p:cNvSpPr/>
            <p:nvPr/>
          </p:nvSpPr>
          <p:spPr>
            <a:xfrm>
              <a:off x="10902464" y="13062504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9591506" y="13062504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25543678" y="13318284"/>
              <a:ext cx="4926342" cy="789710"/>
              <a:chOff x="25615311" y="6680693"/>
              <a:chExt cx="7711651" cy="789710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Rectangle 141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stCxn id="142" idx="0"/>
                <a:endCxn id="142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188" descr="Down:  Group 28"/>
          <p:cNvGrpSpPr/>
          <p:nvPr/>
        </p:nvGrpSpPr>
        <p:grpSpPr>
          <a:xfrm>
            <a:off x="3897200" y="6401529"/>
            <a:ext cx="27123469" cy="1301264"/>
            <a:chOff x="3903785" y="14727927"/>
            <a:chExt cx="27123469" cy="1301264"/>
          </a:xfrm>
        </p:grpSpPr>
        <p:grpSp>
          <p:nvGrpSpPr>
            <p:cNvPr id="190" name="Group 189"/>
            <p:cNvGrpSpPr/>
            <p:nvPr/>
          </p:nvGrpSpPr>
          <p:grpSpPr>
            <a:xfrm>
              <a:off x="3903785" y="14727927"/>
              <a:ext cx="5967054" cy="1301263"/>
              <a:chOff x="3903785" y="14727927"/>
              <a:chExt cx="5967054" cy="1301263"/>
            </a:xfrm>
          </p:grpSpPr>
          <p:sp>
            <p:nvSpPr>
              <p:cNvPr id="199" name="Freeform 198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1" name="Rectangle 190"/>
            <p:cNvSpPr/>
            <p:nvPr/>
          </p:nvSpPr>
          <p:spPr>
            <a:xfrm>
              <a:off x="10902463" y="14727930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9591505" y="14727927"/>
              <a:ext cx="3871609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93" name="Group 192"/>
            <p:cNvGrpSpPr/>
            <p:nvPr/>
          </p:nvGrpSpPr>
          <p:grpSpPr>
            <a:xfrm>
              <a:off x="24698663" y="14983711"/>
              <a:ext cx="6328591" cy="789710"/>
              <a:chOff x="25615311" y="6680693"/>
              <a:chExt cx="7711651" cy="789710"/>
            </a:xfrm>
          </p:grpSpPr>
          <p:cxnSp>
            <p:nvCxnSpPr>
              <p:cNvPr id="194" name="Straight Connector 19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195" idx="0"/>
                <a:endCxn id="19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4" name="Group 183" descr="Down:  Group 238"/>
          <p:cNvGrpSpPr/>
          <p:nvPr/>
        </p:nvGrpSpPr>
        <p:grpSpPr>
          <a:xfrm>
            <a:off x="3896104" y="16393350"/>
            <a:ext cx="30140355" cy="1301268"/>
            <a:chOff x="3903786" y="16393349"/>
            <a:chExt cx="30140355" cy="1301268"/>
          </a:xfrm>
        </p:grpSpPr>
        <p:grpSp>
          <p:nvGrpSpPr>
            <p:cNvPr id="185" name="Group 184"/>
            <p:cNvGrpSpPr/>
            <p:nvPr/>
          </p:nvGrpSpPr>
          <p:grpSpPr>
            <a:xfrm>
              <a:off x="3903786" y="16393349"/>
              <a:ext cx="5967054" cy="1301263"/>
              <a:chOff x="3903786" y="16393349"/>
              <a:chExt cx="5967054" cy="1301263"/>
            </a:xfrm>
          </p:grpSpPr>
          <p:sp>
            <p:nvSpPr>
              <p:cNvPr id="256" name="Oval 255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7" name="Freeform 256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6" name="Rectangle 185"/>
            <p:cNvSpPr/>
            <p:nvPr/>
          </p:nvSpPr>
          <p:spPr>
            <a:xfrm>
              <a:off x="10902465" y="16393356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8638196" y="16393350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27715550" y="16649125"/>
              <a:ext cx="6328591" cy="789710"/>
              <a:chOff x="25615311" y="6680693"/>
              <a:chExt cx="7711651" cy="789710"/>
            </a:xfrm>
          </p:grpSpPr>
          <p:cxnSp>
            <p:nvCxnSpPr>
              <p:cNvPr id="251" name="Straight Connector 250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Rectangle 251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53" name="Straight Connector 252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>
                <a:stCxn id="252" idx="0"/>
                <a:endCxn id="252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Group 147" descr="Down:  Group 31"/>
          <p:cNvGrpSpPr/>
          <p:nvPr/>
        </p:nvGrpSpPr>
        <p:grpSpPr>
          <a:xfrm>
            <a:off x="3899029" y="13078740"/>
            <a:ext cx="24843252" cy="1301272"/>
            <a:chOff x="3903785" y="18058771"/>
            <a:chExt cx="24843252" cy="1301272"/>
          </a:xfrm>
        </p:grpSpPr>
        <p:sp>
          <p:nvSpPr>
            <p:cNvPr id="149" name="Freeform 148"/>
            <p:cNvSpPr/>
            <p:nvPr/>
          </p:nvSpPr>
          <p:spPr>
            <a:xfrm>
              <a:off x="3903785" y="18058771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0902463" y="18058782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9591506" y="18058771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25543679" y="18318765"/>
              <a:ext cx="3203358" cy="789710"/>
              <a:chOff x="25615311" y="6680693"/>
              <a:chExt cx="7711651" cy="789710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Rectangle 153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5" name="Straight Connector 154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>
                <a:stCxn id="154" idx="0"/>
                <a:endCxn id="154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8" name="Rectangle 257"/>
          <p:cNvSpPr/>
          <p:nvPr/>
        </p:nvSpPr>
        <p:spPr>
          <a:xfrm>
            <a:off x="3657604" y="6172198"/>
            <a:ext cx="6459418" cy="13487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27641" y="3142822"/>
            <a:ext cx="50690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Sort By: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217E-7 1.28973E-6 L 0.00043 -0.56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283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097E-6 -3.11632E-7 L 0.00048 -0.162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81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669E-6 1.93767E-6 L 0.00018 -0.08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40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6183E-7 -1.86054E-6 L -4.06462E-5 0.244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22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044E-6 3.25208E-6 L -0.00017 0.323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16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396E-6 -1.16014E-6 L 0.00026 0.161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09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176E-6 -1.66924E-6 L 8.20818E-5 0.16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0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241E-6 5.36871E-7 L 0.00021 -0.0816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4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2" time="3874.2883"/>
                    <p14:bmk name="Bookmark 3" time="6290.3574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5966400" cy="202103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98633" y="4775665"/>
            <a:ext cx="12825662" cy="3009247"/>
          </a:xfrm>
          <a:prstGeom prst="rect">
            <a:avLst/>
          </a:prstGeom>
          <a:noFill/>
          <a:ln w="190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Aggregation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98498" y="2539001"/>
            <a:ext cx="8278382" cy="1301262"/>
            <a:chOff x="3198498" y="2539001"/>
            <a:chExt cx="8278382" cy="1301262"/>
          </a:xfrm>
        </p:grpSpPr>
        <p:grpSp>
          <p:nvGrpSpPr>
            <p:cNvPr id="50" name="Group 49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98497" y="3997337"/>
            <a:ext cx="11600173" cy="4217936"/>
            <a:chOff x="3198497" y="3997337"/>
            <a:chExt cx="11600173" cy="4217936"/>
          </a:xfrm>
        </p:grpSpPr>
        <p:grpSp>
          <p:nvGrpSpPr>
            <p:cNvPr id="3" name="Group 2"/>
            <p:cNvGrpSpPr/>
            <p:nvPr/>
          </p:nvGrpSpPr>
          <p:grpSpPr>
            <a:xfrm>
              <a:off x="3198497" y="3997337"/>
              <a:ext cx="11600173" cy="1301263"/>
              <a:chOff x="3211112" y="3917960"/>
              <a:chExt cx="11600173" cy="1301263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3211112" y="3917961"/>
                <a:ext cx="5967053" cy="1301262"/>
                <a:chOff x="3903786" y="8066229"/>
                <a:chExt cx="5967053" cy="1301262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3903786" y="806623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6236679" y="806623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8569572" y="8066229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>
                <a:off x="10209790" y="3917960"/>
                <a:ext cx="460149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198497" y="5455674"/>
              <a:ext cx="8901088" cy="1301263"/>
              <a:chOff x="3198498" y="5869853"/>
              <a:chExt cx="8901088" cy="1301263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198498" y="5869854"/>
                <a:ext cx="5967053" cy="1301262"/>
                <a:chOff x="3903786" y="9731655"/>
                <a:chExt cx="5967053" cy="1301262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3903786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236679" y="9731656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8569572" y="9731655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>
                <a:off x="10197177" y="5869853"/>
                <a:ext cx="1902409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198497" y="6914011"/>
              <a:ext cx="9524323" cy="1301262"/>
              <a:chOff x="3198498" y="7535279"/>
              <a:chExt cx="9524323" cy="130126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198498" y="7535279"/>
                <a:ext cx="5967053" cy="1301262"/>
                <a:chOff x="3903786" y="11397080"/>
                <a:chExt cx="5967053" cy="130126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3903786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6236679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8569572" y="1139708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10197176" y="7535279"/>
                <a:ext cx="252564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98496" y="8372347"/>
            <a:ext cx="12198581" cy="4217942"/>
            <a:chOff x="3198496" y="8372347"/>
            <a:chExt cx="12198581" cy="4217942"/>
          </a:xfrm>
        </p:grpSpPr>
        <p:grpSp>
          <p:nvGrpSpPr>
            <p:cNvPr id="7" name="Group 6"/>
            <p:cNvGrpSpPr/>
            <p:nvPr/>
          </p:nvGrpSpPr>
          <p:grpSpPr>
            <a:xfrm>
              <a:off x="3198497" y="8372347"/>
              <a:ext cx="10461143" cy="1301262"/>
              <a:chOff x="3198498" y="9200703"/>
              <a:chExt cx="10461143" cy="1301262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3198498" y="9200703"/>
                <a:ext cx="5967053" cy="1301262"/>
                <a:chOff x="3903786" y="13062504"/>
                <a:chExt cx="5967053" cy="1301262"/>
              </a:xfrm>
            </p:grpSpPr>
            <p:sp>
              <p:nvSpPr>
                <p:cNvPr id="63" name="Freeform 62"/>
                <p:cNvSpPr/>
                <p:nvPr/>
              </p:nvSpPr>
              <p:spPr>
                <a:xfrm>
                  <a:off x="3903786" y="13062504"/>
                  <a:ext cx="3634161" cy="1301262"/>
                </a:xfrm>
                <a:custGeom>
                  <a:avLst/>
                  <a:gdLst>
                    <a:gd name="connsiteX0" fmla="*/ 650634 w 3634161"/>
                    <a:gd name="connsiteY0" fmla="*/ 0 h 1301262"/>
                    <a:gd name="connsiteX1" fmla="*/ 1250138 w 3634161"/>
                    <a:gd name="connsiteY1" fmla="*/ 397376 h 1301262"/>
                    <a:gd name="connsiteX2" fmla="*/ 1281445 w 3634161"/>
                    <a:gd name="connsiteY2" fmla="*/ 498229 h 1301262"/>
                    <a:gd name="connsiteX3" fmla="*/ 2352717 w 3634161"/>
                    <a:gd name="connsiteY3" fmla="*/ 498229 h 1301262"/>
                    <a:gd name="connsiteX4" fmla="*/ 2384023 w 3634161"/>
                    <a:gd name="connsiteY4" fmla="*/ 397376 h 1301262"/>
                    <a:gd name="connsiteX5" fmla="*/ 2983527 w 3634161"/>
                    <a:gd name="connsiteY5" fmla="*/ 0 h 1301262"/>
                    <a:gd name="connsiteX6" fmla="*/ 3634161 w 3634161"/>
                    <a:gd name="connsiteY6" fmla="*/ 650631 h 1301262"/>
                    <a:gd name="connsiteX7" fmla="*/ 2983527 w 3634161"/>
                    <a:gd name="connsiteY7" fmla="*/ 1301262 h 1301262"/>
                    <a:gd name="connsiteX8" fmla="*/ 2384023 w 3634161"/>
                    <a:gd name="connsiteY8" fmla="*/ 903886 h 1301262"/>
                    <a:gd name="connsiteX9" fmla="*/ 2352715 w 3634161"/>
                    <a:gd name="connsiteY9" fmla="*/ 803029 h 1301262"/>
                    <a:gd name="connsiteX10" fmla="*/ 1281446 w 3634161"/>
                    <a:gd name="connsiteY10" fmla="*/ 803029 h 1301262"/>
                    <a:gd name="connsiteX11" fmla="*/ 1250138 w 3634161"/>
                    <a:gd name="connsiteY11" fmla="*/ 903886 h 1301262"/>
                    <a:gd name="connsiteX12" fmla="*/ 650634 w 3634161"/>
                    <a:gd name="connsiteY12" fmla="*/ 1301262 h 1301262"/>
                    <a:gd name="connsiteX13" fmla="*/ 0 w 3634161"/>
                    <a:gd name="connsiteY13" fmla="*/ 650631 h 1301262"/>
                    <a:gd name="connsiteX14" fmla="*/ 650634 w 3634161"/>
                    <a:gd name="connsiteY14" fmla="*/ 0 h 1301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2">
                      <a:moveTo>
                        <a:pt x="650634" y="0"/>
                      </a:moveTo>
                      <a:cubicBezTo>
                        <a:pt x="920136" y="0"/>
                        <a:pt x="1151367" y="163855"/>
                        <a:pt x="1250138" y="397376"/>
                      </a:cubicBezTo>
                      <a:lnTo>
                        <a:pt x="1281445" y="498229"/>
                      </a:lnTo>
                      <a:lnTo>
                        <a:pt x="2352717" y="498229"/>
                      </a:lnTo>
                      <a:lnTo>
                        <a:pt x="2384023" y="397376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2"/>
                        <a:pt x="2983527" y="1301262"/>
                      </a:cubicBezTo>
                      <a:cubicBezTo>
                        <a:pt x="2714026" y="1301262"/>
                        <a:pt x="2482795" y="1137407"/>
                        <a:pt x="2384023" y="903886"/>
                      </a:cubicBezTo>
                      <a:lnTo>
                        <a:pt x="2352715" y="803029"/>
                      </a:lnTo>
                      <a:lnTo>
                        <a:pt x="1281446" y="803029"/>
                      </a:lnTo>
                      <a:lnTo>
                        <a:pt x="1250138" y="903886"/>
                      </a:lnTo>
                      <a:cubicBezTo>
                        <a:pt x="1151367" y="1137407"/>
                        <a:pt x="920136" y="1301262"/>
                        <a:pt x="650634" y="1301262"/>
                      </a:cubicBezTo>
                      <a:cubicBezTo>
                        <a:pt x="291299" y="1301262"/>
                        <a:pt x="0" y="1009965"/>
                        <a:pt x="0" y="650631"/>
                      </a:cubicBezTo>
                      <a:cubicBezTo>
                        <a:pt x="0" y="291297"/>
                        <a:pt x="291299" y="0"/>
                        <a:pt x="650634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569572" y="13062504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10197176" y="9200703"/>
                <a:ext cx="346246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198496" y="9830683"/>
              <a:ext cx="12198581" cy="1301264"/>
              <a:chOff x="3198497" y="10866126"/>
              <a:chExt cx="12198581" cy="1301264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3198497" y="10866126"/>
                <a:ext cx="5967054" cy="1301263"/>
                <a:chOff x="3903785" y="14727927"/>
                <a:chExt cx="5967054" cy="1301263"/>
              </a:xfrm>
            </p:grpSpPr>
            <p:sp>
              <p:nvSpPr>
                <p:cNvPr id="64" name="Freeform 63"/>
                <p:cNvSpPr/>
                <p:nvPr/>
              </p:nvSpPr>
              <p:spPr>
                <a:xfrm>
                  <a:off x="3903785" y="14727927"/>
                  <a:ext cx="5967054" cy="1301263"/>
                </a:xfrm>
                <a:custGeom>
                  <a:avLst/>
                  <a:gdLst>
                    <a:gd name="connsiteX0" fmla="*/ 5316420 w 5967054"/>
                    <a:gd name="connsiteY0" fmla="*/ 0 h 1301263"/>
                    <a:gd name="connsiteX1" fmla="*/ 5967054 w 5967054"/>
                    <a:gd name="connsiteY1" fmla="*/ 650631 h 1301263"/>
                    <a:gd name="connsiteX2" fmla="*/ 5316420 w 5967054"/>
                    <a:gd name="connsiteY2" fmla="*/ 1301262 h 1301263"/>
                    <a:gd name="connsiteX3" fmla="*/ 4716916 w 5967054"/>
                    <a:gd name="connsiteY3" fmla="*/ 903886 h 1301263"/>
                    <a:gd name="connsiteX4" fmla="*/ 4695819 w 5967054"/>
                    <a:gd name="connsiteY4" fmla="*/ 835922 h 1301263"/>
                    <a:gd name="connsiteX5" fmla="*/ 1271236 w 5967054"/>
                    <a:gd name="connsiteY5" fmla="*/ 835922 h 1301263"/>
                    <a:gd name="connsiteX6" fmla="*/ 1250138 w 5967054"/>
                    <a:gd name="connsiteY6" fmla="*/ 903887 h 1301263"/>
                    <a:gd name="connsiteX7" fmla="*/ 650634 w 5967054"/>
                    <a:gd name="connsiteY7" fmla="*/ 1301263 h 1301263"/>
                    <a:gd name="connsiteX8" fmla="*/ 0 w 5967054"/>
                    <a:gd name="connsiteY8" fmla="*/ 650632 h 1301263"/>
                    <a:gd name="connsiteX9" fmla="*/ 650634 w 5967054"/>
                    <a:gd name="connsiteY9" fmla="*/ 1 h 1301263"/>
                    <a:gd name="connsiteX10" fmla="*/ 1250138 w 5967054"/>
                    <a:gd name="connsiteY10" fmla="*/ 397377 h 1301263"/>
                    <a:gd name="connsiteX11" fmla="*/ 1281445 w 5967054"/>
                    <a:gd name="connsiteY11" fmla="*/ 498229 h 1301263"/>
                    <a:gd name="connsiteX12" fmla="*/ 4685609 w 5967054"/>
                    <a:gd name="connsiteY12" fmla="*/ 498229 h 1301263"/>
                    <a:gd name="connsiteX13" fmla="*/ 4716916 w 5967054"/>
                    <a:gd name="connsiteY13" fmla="*/ 397376 h 1301263"/>
                    <a:gd name="connsiteX14" fmla="*/ 5316420 w 5967054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67054" h="1301263">
                      <a:moveTo>
                        <a:pt x="5316420" y="0"/>
                      </a:moveTo>
                      <a:cubicBezTo>
                        <a:pt x="5675755" y="0"/>
                        <a:pt x="5967054" y="291297"/>
                        <a:pt x="5967054" y="650631"/>
                      </a:cubicBezTo>
                      <a:cubicBezTo>
                        <a:pt x="5967054" y="1009965"/>
                        <a:pt x="5675755" y="1301262"/>
                        <a:pt x="5316420" y="1301262"/>
                      </a:cubicBezTo>
                      <a:cubicBezTo>
                        <a:pt x="5046919" y="1301262"/>
                        <a:pt x="4815688" y="1137407"/>
                        <a:pt x="4716916" y="903886"/>
                      </a:cubicBezTo>
                      <a:lnTo>
                        <a:pt x="4695819" y="835922"/>
                      </a:lnTo>
                      <a:lnTo>
                        <a:pt x="1271236" y="835922"/>
                      </a:lnTo>
                      <a:lnTo>
                        <a:pt x="1250138" y="903887"/>
                      </a:lnTo>
                      <a:cubicBezTo>
                        <a:pt x="1151367" y="1137408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6"/>
                        <a:pt x="0" y="650632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29"/>
                      </a:lnTo>
                      <a:lnTo>
                        <a:pt x="4685609" y="498229"/>
                      </a:lnTo>
                      <a:lnTo>
                        <a:pt x="4716916" y="397376"/>
                      </a:lnTo>
                      <a:cubicBezTo>
                        <a:pt x="4815688" y="163855"/>
                        <a:pt x="5046919" y="0"/>
                        <a:pt x="5316420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6236679" y="14727928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10197175" y="10866129"/>
                <a:ext cx="5199903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198497" y="11289021"/>
              <a:ext cx="8901089" cy="1301268"/>
              <a:chOff x="3198498" y="12531548"/>
              <a:chExt cx="8901089" cy="1301268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Freeform 64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9" name="Rectangle 58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3198496" y="12747363"/>
            <a:ext cx="8278383" cy="1301272"/>
            <a:chOff x="3198497" y="14196970"/>
            <a:chExt cx="8278383" cy="130127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6" name="Freeform 65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978017" y="788896"/>
            <a:ext cx="138446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Are many items shared between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two sets?</a:t>
            </a:r>
          </a:p>
        </p:txBody>
      </p:sp>
      <p:sp>
        <p:nvSpPr>
          <p:cNvPr id="79" name="Rectangle 78"/>
          <p:cNvSpPr/>
          <p:nvPr/>
        </p:nvSpPr>
        <p:spPr>
          <a:xfrm>
            <a:off x="21978017" y="2775208"/>
            <a:ext cx="93458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Degree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15E-6 -3.6316E-6 L -0.00061 0.283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141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652E-6 3.59766E-6 L -4.69735E-5 0.212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06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1646E-6 2.30484E-6 L 0.00035 0.14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70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15E-6 2.39741E-6 L -9.15215E-5 0.070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35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8" name="Group 147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149" name="Group 148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9" name="Group 128" descr="Down:  Group 31"/>
          <p:cNvGrpSpPr/>
          <p:nvPr/>
        </p:nvGrpSpPr>
        <p:grpSpPr>
          <a:xfrm>
            <a:off x="3211300" y="6902459"/>
            <a:ext cx="11600173" cy="4217936"/>
            <a:chOff x="3198497" y="3997337"/>
            <a:chExt cx="11600173" cy="4217936"/>
          </a:xfrm>
        </p:grpSpPr>
        <p:grpSp>
          <p:nvGrpSpPr>
            <p:cNvPr id="130" name="Group 129"/>
            <p:cNvGrpSpPr/>
            <p:nvPr/>
          </p:nvGrpSpPr>
          <p:grpSpPr>
            <a:xfrm>
              <a:off x="3198497" y="3997337"/>
              <a:ext cx="11600173" cy="1301263"/>
              <a:chOff x="3211112" y="3917960"/>
              <a:chExt cx="11600173" cy="1301263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3211112" y="3917961"/>
                <a:ext cx="5967053" cy="1301262"/>
                <a:chOff x="3903786" y="8066229"/>
                <a:chExt cx="5967053" cy="1301262"/>
              </a:xfrm>
            </p:grpSpPr>
            <p:sp>
              <p:nvSpPr>
                <p:cNvPr id="145" name="Oval 144"/>
                <p:cNvSpPr/>
                <p:nvPr/>
              </p:nvSpPr>
              <p:spPr>
                <a:xfrm>
                  <a:off x="3903786" y="806623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6236679" y="806623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8569572" y="8066229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44" name="Rectangle 143"/>
              <p:cNvSpPr/>
              <p:nvPr/>
            </p:nvSpPr>
            <p:spPr>
              <a:xfrm>
                <a:off x="10209790" y="3917960"/>
                <a:ext cx="460149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3198497" y="5455674"/>
              <a:ext cx="8901088" cy="1301263"/>
              <a:chOff x="3198498" y="5869853"/>
              <a:chExt cx="8901088" cy="1301263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3198498" y="5869854"/>
                <a:ext cx="5967053" cy="1301262"/>
                <a:chOff x="3903786" y="9731655"/>
                <a:chExt cx="5967053" cy="1301262"/>
              </a:xfrm>
            </p:grpSpPr>
            <p:sp>
              <p:nvSpPr>
                <p:cNvPr id="140" name="Oval 139"/>
                <p:cNvSpPr/>
                <p:nvPr/>
              </p:nvSpPr>
              <p:spPr>
                <a:xfrm>
                  <a:off x="3903786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6236679" y="9731656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8569572" y="9731655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9" name="Rectangle 138"/>
              <p:cNvSpPr/>
              <p:nvPr/>
            </p:nvSpPr>
            <p:spPr>
              <a:xfrm>
                <a:off x="10197177" y="5869853"/>
                <a:ext cx="1902409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3198497" y="6914011"/>
              <a:ext cx="9524323" cy="1301262"/>
              <a:chOff x="3198498" y="7535279"/>
              <a:chExt cx="9524323" cy="1301262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3198498" y="7535279"/>
                <a:ext cx="5967053" cy="1301262"/>
                <a:chOff x="3903786" y="11397080"/>
                <a:chExt cx="5967053" cy="1301262"/>
              </a:xfrm>
            </p:grpSpPr>
            <p:sp>
              <p:nvSpPr>
                <p:cNvPr id="135" name="Oval 134"/>
                <p:cNvSpPr/>
                <p:nvPr/>
              </p:nvSpPr>
              <p:spPr>
                <a:xfrm>
                  <a:off x="3903786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6236679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8569572" y="1139708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4" name="Rectangle 133"/>
              <p:cNvSpPr/>
              <p:nvPr/>
            </p:nvSpPr>
            <p:spPr>
              <a:xfrm>
                <a:off x="10197176" y="7535279"/>
                <a:ext cx="252564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3" name="Group 112" descr="Down:  Group 30"/>
          <p:cNvGrpSpPr/>
          <p:nvPr/>
        </p:nvGrpSpPr>
        <p:grpSpPr>
          <a:xfrm>
            <a:off x="3196778" y="12750611"/>
            <a:ext cx="12198581" cy="4217942"/>
            <a:chOff x="3198496" y="8372347"/>
            <a:chExt cx="12198581" cy="4217942"/>
          </a:xfrm>
        </p:grpSpPr>
        <p:grpSp>
          <p:nvGrpSpPr>
            <p:cNvPr id="114" name="Group 113"/>
            <p:cNvGrpSpPr/>
            <p:nvPr/>
          </p:nvGrpSpPr>
          <p:grpSpPr>
            <a:xfrm>
              <a:off x="3198497" y="8372347"/>
              <a:ext cx="10461143" cy="1301262"/>
              <a:chOff x="3198498" y="9200703"/>
              <a:chExt cx="10461143" cy="1301262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3198498" y="9200703"/>
                <a:ext cx="5967053" cy="1301262"/>
                <a:chOff x="3903786" y="13062504"/>
                <a:chExt cx="5967053" cy="1301262"/>
              </a:xfrm>
            </p:grpSpPr>
            <p:sp>
              <p:nvSpPr>
                <p:cNvPr id="127" name="Freeform 126"/>
                <p:cNvSpPr/>
                <p:nvPr/>
              </p:nvSpPr>
              <p:spPr>
                <a:xfrm>
                  <a:off x="3903786" y="13062504"/>
                  <a:ext cx="3634161" cy="1301262"/>
                </a:xfrm>
                <a:custGeom>
                  <a:avLst/>
                  <a:gdLst>
                    <a:gd name="connsiteX0" fmla="*/ 650634 w 3634161"/>
                    <a:gd name="connsiteY0" fmla="*/ 0 h 1301262"/>
                    <a:gd name="connsiteX1" fmla="*/ 1250138 w 3634161"/>
                    <a:gd name="connsiteY1" fmla="*/ 397376 h 1301262"/>
                    <a:gd name="connsiteX2" fmla="*/ 1281445 w 3634161"/>
                    <a:gd name="connsiteY2" fmla="*/ 498229 h 1301262"/>
                    <a:gd name="connsiteX3" fmla="*/ 2352717 w 3634161"/>
                    <a:gd name="connsiteY3" fmla="*/ 498229 h 1301262"/>
                    <a:gd name="connsiteX4" fmla="*/ 2384023 w 3634161"/>
                    <a:gd name="connsiteY4" fmla="*/ 397376 h 1301262"/>
                    <a:gd name="connsiteX5" fmla="*/ 2983527 w 3634161"/>
                    <a:gd name="connsiteY5" fmla="*/ 0 h 1301262"/>
                    <a:gd name="connsiteX6" fmla="*/ 3634161 w 3634161"/>
                    <a:gd name="connsiteY6" fmla="*/ 650631 h 1301262"/>
                    <a:gd name="connsiteX7" fmla="*/ 2983527 w 3634161"/>
                    <a:gd name="connsiteY7" fmla="*/ 1301262 h 1301262"/>
                    <a:gd name="connsiteX8" fmla="*/ 2384023 w 3634161"/>
                    <a:gd name="connsiteY8" fmla="*/ 903886 h 1301262"/>
                    <a:gd name="connsiteX9" fmla="*/ 2352715 w 3634161"/>
                    <a:gd name="connsiteY9" fmla="*/ 803029 h 1301262"/>
                    <a:gd name="connsiteX10" fmla="*/ 1281446 w 3634161"/>
                    <a:gd name="connsiteY10" fmla="*/ 803029 h 1301262"/>
                    <a:gd name="connsiteX11" fmla="*/ 1250138 w 3634161"/>
                    <a:gd name="connsiteY11" fmla="*/ 903886 h 1301262"/>
                    <a:gd name="connsiteX12" fmla="*/ 650634 w 3634161"/>
                    <a:gd name="connsiteY12" fmla="*/ 1301262 h 1301262"/>
                    <a:gd name="connsiteX13" fmla="*/ 0 w 3634161"/>
                    <a:gd name="connsiteY13" fmla="*/ 650631 h 1301262"/>
                    <a:gd name="connsiteX14" fmla="*/ 650634 w 3634161"/>
                    <a:gd name="connsiteY14" fmla="*/ 0 h 1301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2">
                      <a:moveTo>
                        <a:pt x="650634" y="0"/>
                      </a:moveTo>
                      <a:cubicBezTo>
                        <a:pt x="920136" y="0"/>
                        <a:pt x="1151367" y="163855"/>
                        <a:pt x="1250138" y="397376"/>
                      </a:cubicBezTo>
                      <a:lnTo>
                        <a:pt x="1281445" y="498229"/>
                      </a:lnTo>
                      <a:lnTo>
                        <a:pt x="2352717" y="498229"/>
                      </a:lnTo>
                      <a:lnTo>
                        <a:pt x="2384023" y="397376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2"/>
                        <a:pt x="2983527" y="1301262"/>
                      </a:cubicBezTo>
                      <a:cubicBezTo>
                        <a:pt x="2714026" y="1301262"/>
                        <a:pt x="2482795" y="1137407"/>
                        <a:pt x="2384023" y="903886"/>
                      </a:cubicBezTo>
                      <a:lnTo>
                        <a:pt x="2352715" y="803029"/>
                      </a:lnTo>
                      <a:lnTo>
                        <a:pt x="1281446" y="803029"/>
                      </a:lnTo>
                      <a:lnTo>
                        <a:pt x="1250138" y="903886"/>
                      </a:lnTo>
                      <a:cubicBezTo>
                        <a:pt x="1151367" y="1137407"/>
                        <a:pt x="920136" y="1301262"/>
                        <a:pt x="650634" y="1301262"/>
                      </a:cubicBezTo>
                      <a:cubicBezTo>
                        <a:pt x="291299" y="1301262"/>
                        <a:pt x="0" y="1009965"/>
                        <a:pt x="0" y="650631"/>
                      </a:cubicBezTo>
                      <a:cubicBezTo>
                        <a:pt x="0" y="291297"/>
                        <a:pt x="291299" y="0"/>
                        <a:pt x="650634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8569572" y="13062504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6" name="Rectangle 125"/>
              <p:cNvSpPr/>
              <p:nvPr/>
            </p:nvSpPr>
            <p:spPr>
              <a:xfrm>
                <a:off x="10197176" y="9200703"/>
                <a:ext cx="346246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198496" y="9830683"/>
              <a:ext cx="12198581" cy="1301264"/>
              <a:chOff x="3198497" y="10866126"/>
              <a:chExt cx="12198581" cy="1301264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3198497" y="10866126"/>
                <a:ext cx="5967054" cy="1301263"/>
                <a:chOff x="3903785" y="14727927"/>
                <a:chExt cx="5967054" cy="1301263"/>
              </a:xfrm>
            </p:grpSpPr>
            <p:sp>
              <p:nvSpPr>
                <p:cNvPr id="123" name="Freeform 122"/>
                <p:cNvSpPr/>
                <p:nvPr/>
              </p:nvSpPr>
              <p:spPr>
                <a:xfrm>
                  <a:off x="3903785" y="14727927"/>
                  <a:ext cx="5967054" cy="1301263"/>
                </a:xfrm>
                <a:custGeom>
                  <a:avLst/>
                  <a:gdLst>
                    <a:gd name="connsiteX0" fmla="*/ 5316420 w 5967054"/>
                    <a:gd name="connsiteY0" fmla="*/ 0 h 1301263"/>
                    <a:gd name="connsiteX1" fmla="*/ 5967054 w 5967054"/>
                    <a:gd name="connsiteY1" fmla="*/ 650631 h 1301263"/>
                    <a:gd name="connsiteX2" fmla="*/ 5316420 w 5967054"/>
                    <a:gd name="connsiteY2" fmla="*/ 1301262 h 1301263"/>
                    <a:gd name="connsiteX3" fmla="*/ 4716916 w 5967054"/>
                    <a:gd name="connsiteY3" fmla="*/ 903886 h 1301263"/>
                    <a:gd name="connsiteX4" fmla="*/ 4695819 w 5967054"/>
                    <a:gd name="connsiteY4" fmla="*/ 835922 h 1301263"/>
                    <a:gd name="connsiteX5" fmla="*/ 1271236 w 5967054"/>
                    <a:gd name="connsiteY5" fmla="*/ 835922 h 1301263"/>
                    <a:gd name="connsiteX6" fmla="*/ 1250138 w 5967054"/>
                    <a:gd name="connsiteY6" fmla="*/ 903887 h 1301263"/>
                    <a:gd name="connsiteX7" fmla="*/ 650634 w 5967054"/>
                    <a:gd name="connsiteY7" fmla="*/ 1301263 h 1301263"/>
                    <a:gd name="connsiteX8" fmla="*/ 0 w 5967054"/>
                    <a:gd name="connsiteY8" fmla="*/ 650632 h 1301263"/>
                    <a:gd name="connsiteX9" fmla="*/ 650634 w 5967054"/>
                    <a:gd name="connsiteY9" fmla="*/ 1 h 1301263"/>
                    <a:gd name="connsiteX10" fmla="*/ 1250138 w 5967054"/>
                    <a:gd name="connsiteY10" fmla="*/ 397377 h 1301263"/>
                    <a:gd name="connsiteX11" fmla="*/ 1281445 w 5967054"/>
                    <a:gd name="connsiteY11" fmla="*/ 498229 h 1301263"/>
                    <a:gd name="connsiteX12" fmla="*/ 4685609 w 5967054"/>
                    <a:gd name="connsiteY12" fmla="*/ 498229 h 1301263"/>
                    <a:gd name="connsiteX13" fmla="*/ 4716916 w 5967054"/>
                    <a:gd name="connsiteY13" fmla="*/ 397376 h 1301263"/>
                    <a:gd name="connsiteX14" fmla="*/ 5316420 w 5967054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67054" h="1301263">
                      <a:moveTo>
                        <a:pt x="5316420" y="0"/>
                      </a:moveTo>
                      <a:cubicBezTo>
                        <a:pt x="5675755" y="0"/>
                        <a:pt x="5967054" y="291297"/>
                        <a:pt x="5967054" y="650631"/>
                      </a:cubicBezTo>
                      <a:cubicBezTo>
                        <a:pt x="5967054" y="1009965"/>
                        <a:pt x="5675755" y="1301262"/>
                        <a:pt x="5316420" y="1301262"/>
                      </a:cubicBezTo>
                      <a:cubicBezTo>
                        <a:pt x="5046919" y="1301262"/>
                        <a:pt x="4815688" y="1137407"/>
                        <a:pt x="4716916" y="903886"/>
                      </a:cubicBezTo>
                      <a:lnTo>
                        <a:pt x="4695819" y="835922"/>
                      </a:lnTo>
                      <a:lnTo>
                        <a:pt x="1271236" y="835922"/>
                      </a:lnTo>
                      <a:lnTo>
                        <a:pt x="1250138" y="903887"/>
                      </a:lnTo>
                      <a:cubicBezTo>
                        <a:pt x="1151367" y="1137408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6"/>
                        <a:pt x="0" y="650632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29"/>
                      </a:lnTo>
                      <a:lnTo>
                        <a:pt x="4685609" y="498229"/>
                      </a:lnTo>
                      <a:lnTo>
                        <a:pt x="4716916" y="397376"/>
                      </a:lnTo>
                      <a:cubicBezTo>
                        <a:pt x="4815688" y="163855"/>
                        <a:pt x="5046919" y="0"/>
                        <a:pt x="5316420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6236679" y="14727928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2" name="Rectangle 121"/>
              <p:cNvSpPr/>
              <p:nvPr/>
            </p:nvSpPr>
            <p:spPr>
              <a:xfrm>
                <a:off x="10197175" y="10866129"/>
                <a:ext cx="5199903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3198497" y="11289021"/>
              <a:ext cx="8901089" cy="1301268"/>
              <a:chOff x="3198498" y="12531548"/>
              <a:chExt cx="8901089" cy="1301268"/>
            </a:xfrm>
          </p:grpSpPr>
          <p:grpSp>
            <p:nvGrpSpPr>
              <p:cNvPr id="117" name="Group 116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18" name="Rectangle 117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0" name="Group 109" descr="Down:  Group 24"/>
          <p:cNvGrpSpPr/>
          <p:nvPr/>
        </p:nvGrpSpPr>
        <p:grpSpPr>
          <a:xfrm>
            <a:off x="3176182" y="18589507"/>
            <a:ext cx="8278383" cy="1301272"/>
            <a:chOff x="3198497" y="14196970"/>
            <a:chExt cx="8278383" cy="1301272"/>
          </a:xfrm>
        </p:grpSpPr>
        <p:sp>
          <p:nvSpPr>
            <p:cNvPr id="111" name="Freeform 110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2952156" y="2538992"/>
            <a:ext cx="18149124" cy="1301277"/>
            <a:chOff x="2952316" y="14205690"/>
            <a:chExt cx="18149124" cy="1301277"/>
          </a:xfrm>
        </p:grpSpPr>
        <p:sp>
          <p:nvSpPr>
            <p:cNvPr id="155" name="Rounded Rectangle 154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0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0197174" y="14363700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2952156" y="5464279"/>
            <a:ext cx="18149124" cy="1301277"/>
            <a:chOff x="2952316" y="14205690"/>
            <a:chExt cx="18149124" cy="1301277"/>
          </a:xfrm>
        </p:grpSpPr>
        <p:sp>
          <p:nvSpPr>
            <p:cNvPr id="158" name="Rounded Rectangle 157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1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0197174" y="14363700"/>
              <a:ext cx="9045592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952155" y="11289013"/>
            <a:ext cx="18149125" cy="1301277"/>
            <a:chOff x="2952315" y="14205690"/>
            <a:chExt cx="18149125" cy="1301277"/>
          </a:xfrm>
        </p:grpSpPr>
        <p:sp>
          <p:nvSpPr>
            <p:cNvPr id="161" name="Rounded Rectangle 160"/>
            <p:cNvSpPr/>
            <p:nvPr/>
          </p:nvSpPr>
          <p:spPr>
            <a:xfrm>
              <a:off x="2952315" y="14205690"/>
              <a:ext cx="18149125" cy="1301277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2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0197174" y="14363700"/>
              <a:ext cx="10564509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2952156" y="17122370"/>
            <a:ext cx="18149124" cy="1301277"/>
            <a:chOff x="2946107" y="17122370"/>
            <a:chExt cx="18149124" cy="1301277"/>
          </a:xfrm>
        </p:grpSpPr>
        <p:sp>
          <p:nvSpPr>
            <p:cNvPr id="164" name="Rounded Rectangle 163"/>
            <p:cNvSpPr/>
            <p:nvPr/>
          </p:nvSpPr>
          <p:spPr>
            <a:xfrm>
              <a:off x="2946107" y="17122370"/>
              <a:ext cx="18149124" cy="1301277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3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0190965" y="17260174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21978017" y="788896"/>
            <a:ext cx="138446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Are many items shared between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two sets?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21978017" y="2775208"/>
            <a:ext cx="93458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Degree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408682" y="6339840"/>
            <a:ext cx="6705682" cy="2721550"/>
            <a:chOff x="17408682" y="6339840"/>
            <a:chExt cx="6705682" cy="2721550"/>
          </a:xfrm>
        </p:grpSpPr>
        <p:sp>
          <p:nvSpPr>
            <p:cNvPr id="3" name="TextBox 2"/>
            <p:cNvSpPr txBox="1"/>
            <p:nvPr/>
          </p:nvSpPr>
          <p:spPr>
            <a:xfrm>
              <a:off x="17408682" y="7861061"/>
              <a:ext cx="67056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Sum of children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8470880" y="6339840"/>
              <a:ext cx="1676400" cy="1402080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99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E0EC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4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8" name="Group 147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149" name="Group 148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211300" y="6902459"/>
            <a:ext cx="11600173" cy="1301263"/>
            <a:chOff x="3211112" y="3917960"/>
            <a:chExt cx="11600173" cy="1301263"/>
          </a:xfrm>
        </p:grpSpPr>
        <p:grpSp>
          <p:nvGrpSpPr>
            <p:cNvPr id="143" name="Group 142"/>
            <p:cNvGrpSpPr/>
            <p:nvPr/>
          </p:nvGrpSpPr>
          <p:grpSpPr>
            <a:xfrm>
              <a:off x="3211112" y="3917961"/>
              <a:ext cx="5967053" cy="1301262"/>
              <a:chOff x="3903786" y="8066229"/>
              <a:chExt cx="5967053" cy="1301262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4" name="Rectangle 143"/>
            <p:cNvSpPr/>
            <p:nvPr/>
          </p:nvSpPr>
          <p:spPr>
            <a:xfrm>
              <a:off x="10209790" y="3917960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211300" y="8360796"/>
            <a:ext cx="8901088" cy="1301263"/>
            <a:chOff x="3198498" y="5869853"/>
            <a:chExt cx="8901088" cy="1301263"/>
          </a:xfrm>
        </p:grpSpPr>
        <p:grpSp>
          <p:nvGrpSpPr>
            <p:cNvPr id="138" name="Group 137"/>
            <p:cNvGrpSpPr/>
            <p:nvPr/>
          </p:nvGrpSpPr>
          <p:grpSpPr>
            <a:xfrm>
              <a:off x="3198498" y="5869854"/>
              <a:ext cx="5967053" cy="1301262"/>
              <a:chOff x="3903786" y="9731655"/>
              <a:chExt cx="5967053" cy="1301262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9" name="Rectangle 138"/>
            <p:cNvSpPr/>
            <p:nvPr/>
          </p:nvSpPr>
          <p:spPr>
            <a:xfrm>
              <a:off x="10197177" y="5869853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11300" y="9819133"/>
            <a:ext cx="9524323" cy="1301262"/>
            <a:chOff x="3198498" y="7535279"/>
            <a:chExt cx="9524323" cy="1301262"/>
          </a:xfrm>
        </p:grpSpPr>
        <p:grpSp>
          <p:nvGrpSpPr>
            <p:cNvPr id="133" name="Group 132"/>
            <p:cNvGrpSpPr/>
            <p:nvPr/>
          </p:nvGrpSpPr>
          <p:grpSpPr>
            <a:xfrm>
              <a:off x="3198498" y="7535279"/>
              <a:ext cx="5967053" cy="1301262"/>
              <a:chOff x="3903786" y="11397080"/>
              <a:chExt cx="5967053" cy="1301262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10197176" y="7535279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196779" y="12750611"/>
            <a:ext cx="10461143" cy="1301262"/>
            <a:chOff x="3198498" y="9200703"/>
            <a:chExt cx="10461143" cy="1301262"/>
          </a:xfrm>
        </p:grpSpPr>
        <p:grpSp>
          <p:nvGrpSpPr>
            <p:cNvPr id="125" name="Group 124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27" name="Freeform 126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 125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8" name="Group 87" descr="Down:  Group 24"/>
          <p:cNvGrpSpPr/>
          <p:nvPr/>
        </p:nvGrpSpPr>
        <p:grpSpPr>
          <a:xfrm>
            <a:off x="3176182" y="18596010"/>
            <a:ext cx="8278383" cy="1301272"/>
            <a:chOff x="3198497" y="14196970"/>
            <a:chExt cx="8278383" cy="1301272"/>
          </a:xfrm>
        </p:grpSpPr>
        <p:sp>
          <p:nvSpPr>
            <p:cNvPr id="89" name="Freeform 88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257738" y="14208947"/>
            <a:ext cx="12198581" cy="1301264"/>
            <a:chOff x="3198497" y="10866126"/>
            <a:chExt cx="12198581" cy="1301264"/>
          </a:xfrm>
        </p:grpSpPr>
        <p:grpSp>
          <p:nvGrpSpPr>
            <p:cNvPr id="121" name="Group 120"/>
            <p:cNvGrpSpPr/>
            <p:nvPr/>
          </p:nvGrpSpPr>
          <p:grpSpPr>
            <a:xfrm>
              <a:off x="3198497" y="10866126"/>
              <a:ext cx="5967054" cy="1301263"/>
              <a:chOff x="3903785" y="14727927"/>
              <a:chExt cx="5967054" cy="1301263"/>
            </a:xfrm>
          </p:grpSpPr>
          <p:sp>
            <p:nvSpPr>
              <p:cNvPr id="123" name="Freeform 122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10197175" y="10866129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196779" y="15667285"/>
            <a:ext cx="8901089" cy="1301268"/>
            <a:chOff x="3198498" y="12531548"/>
            <a:chExt cx="8901089" cy="1301268"/>
          </a:xfrm>
        </p:grpSpPr>
        <p:grpSp>
          <p:nvGrpSpPr>
            <p:cNvPr id="117" name="Group 116"/>
            <p:cNvGrpSpPr/>
            <p:nvPr/>
          </p:nvGrpSpPr>
          <p:grpSpPr>
            <a:xfrm>
              <a:off x="3198498" y="12531548"/>
              <a:ext cx="5967054" cy="1301263"/>
              <a:chOff x="3903786" y="16393349"/>
              <a:chExt cx="5967054" cy="1301263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8" name="Rectangle 117"/>
            <p:cNvSpPr/>
            <p:nvPr/>
          </p:nvSpPr>
          <p:spPr>
            <a:xfrm>
              <a:off x="10197177" y="12531555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0" name="Group 109" descr="Down:  Group 24"/>
          <p:cNvGrpSpPr/>
          <p:nvPr/>
        </p:nvGrpSpPr>
        <p:grpSpPr>
          <a:xfrm>
            <a:off x="3176182" y="18589507"/>
            <a:ext cx="8278383" cy="1301272"/>
            <a:chOff x="3198497" y="14196970"/>
            <a:chExt cx="8278383" cy="1301272"/>
          </a:xfrm>
        </p:grpSpPr>
        <p:sp>
          <p:nvSpPr>
            <p:cNvPr id="111" name="Freeform 110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203706" y="12736756"/>
            <a:ext cx="10461143" cy="1301262"/>
            <a:chOff x="3198498" y="9200703"/>
            <a:chExt cx="10461143" cy="1301262"/>
          </a:xfrm>
        </p:grpSpPr>
        <p:grpSp>
          <p:nvGrpSpPr>
            <p:cNvPr id="72" name="Group 71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196779" y="12744107"/>
            <a:ext cx="10461143" cy="1301262"/>
            <a:chOff x="3198498" y="9200703"/>
            <a:chExt cx="10461143" cy="1301262"/>
          </a:xfrm>
        </p:grpSpPr>
        <p:grpSp>
          <p:nvGrpSpPr>
            <p:cNvPr id="77" name="Group 76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9804298" y="291805"/>
            <a:ext cx="16907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are the elements of ‘B’ distributed?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9797170" y="1409722"/>
            <a:ext cx="76626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Set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2952156" y="2538992"/>
            <a:ext cx="18149124" cy="1301277"/>
            <a:chOff x="2952316" y="14205690"/>
            <a:chExt cx="18149124" cy="1301277"/>
          </a:xfrm>
        </p:grpSpPr>
        <p:sp>
          <p:nvSpPr>
            <p:cNvPr id="83" name="Rounded Rectangle 82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0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0197174" y="14363700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952156" y="5464279"/>
            <a:ext cx="18149124" cy="1301277"/>
            <a:chOff x="2952316" y="14205690"/>
            <a:chExt cx="18149124" cy="1301277"/>
          </a:xfrm>
        </p:grpSpPr>
        <p:sp>
          <p:nvSpPr>
            <p:cNvPr id="86" name="Rounded Rectangle 85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1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0197174" y="14363700"/>
              <a:ext cx="9045592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952155" y="11289013"/>
            <a:ext cx="18149125" cy="1301277"/>
            <a:chOff x="2952315" y="14205690"/>
            <a:chExt cx="18149125" cy="1301277"/>
          </a:xfrm>
        </p:grpSpPr>
        <p:sp>
          <p:nvSpPr>
            <p:cNvPr id="92" name="Rounded Rectangle 91"/>
            <p:cNvSpPr/>
            <p:nvPr/>
          </p:nvSpPr>
          <p:spPr>
            <a:xfrm>
              <a:off x="2952315" y="14205690"/>
              <a:ext cx="18149125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2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0197174" y="14363700"/>
              <a:ext cx="10564509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2952156" y="17122370"/>
            <a:ext cx="18149124" cy="1301277"/>
            <a:chOff x="2946107" y="17122370"/>
            <a:chExt cx="18149124" cy="1301277"/>
          </a:xfrm>
        </p:grpSpPr>
        <p:sp>
          <p:nvSpPr>
            <p:cNvPr id="95" name="Rounded Rectangle 94"/>
            <p:cNvSpPr/>
            <p:nvPr/>
          </p:nvSpPr>
          <p:spPr>
            <a:xfrm>
              <a:off x="2946107" y="1712237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3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0190965" y="17260174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07E-6 -2.22154E-6 L -0.00022 0.141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709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07E-6 2.09503E-6 L 0.00031 -0.212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65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172E-6 3.36316E-6 L 0.00039 -0.3544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77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366E-6 -3.67479E-6 L 0.0003 -0.212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65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719E-6 6.17093E-7 L 0.00022 -0.2135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06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3543E-6 2.16908E-6 L -0.00034 0.284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2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129E-6 2.00247E-6 L 4.60387E-5 0.071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347E-7 3.55446E-6 L -0.00139 0.528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6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Visualization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945621" y="16340714"/>
            <a:ext cx="22689521" cy="0"/>
          </a:xfrm>
          <a:prstGeom prst="straightConnector1">
            <a:avLst/>
          </a:prstGeom>
          <a:ln w="190500">
            <a:solidFill>
              <a:srgbClr val="6364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338869" y="17604080"/>
            <a:ext cx="6901248" cy="1200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2" dirty="0" smtClean="0"/>
              <a:t>Communication</a:t>
            </a:r>
            <a:endParaRPr lang="en-US" sz="7202" dirty="0"/>
          </a:p>
        </p:txBody>
      </p:sp>
      <p:sp>
        <p:nvSpPr>
          <p:cNvPr id="7" name="TextBox 6"/>
          <p:cNvSpPr txBox="1"/>
          <p:nvPr/>
        </p:nvSpPr>
        <p:spPr>
          <a:xfrm>
            <a:off x="4570148" y="17604080"/>
            <a:ext cx="7629396" cy="1200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2" dirty="0"/>
              <a:t>Open Exploration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16" y="7387144"/>
            <a:ext cx="13691314" cy="7686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5" y="7387144"/>
            <a:ext cx="13366566" cy="76869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09053" y="6368719"/>
            <a:ext cx="6986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</a:rPr>
              <a:t>[Obama Administration]</a:t>
            </a:r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5" name="Group 194" descr="Down:  Group 130"/>
          <p:cNvGrpSpPr/>
          <p:nvPr/>
        </p:nvGrpSpPr>
        <p:grpSpPr>
          <a:xfrm>
            <a:off x="3198862" y="14212201"/>
            <a:ext cx="8901088" cy="1301263"/>
            <a:chOff x="3198498" y="5869853"/>
            <a:chExt cx="8901088" cy="1301263"/>
          </a:xfrm>
        </p:grpSpPr>
        <p:grpSp>
          <p:nvGrpSpPr>
            <p:cNvPr id="196" name="Group 195"/>
            <p:cNvGrpSpPr/>
            <p:nvPr/>
          </p:nvGrpSpPr>
          <p:grpSpPr>
            <a:xfrm>
              <a:off x="3198498" y="5869854"/>
              <a:ext cx="5967053" cy="1301262"/>
              <a:chOff x="3903786" y="9731655"/>
              <a:chExt cx="5967053" cy="1301262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7" name="Rectangle 196"/>
            <p:cNvSpPr/>
            <p:nvPr/>
          </p:nvSpPr>
          <p:spPr>
            <a:xfrm>
              <a:off x="10197177" y="5869853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7" name="Group 176" descr="Down:  Group 113"/>
          <p:cNvGrpSpPr/>
          <p:nvPr/>
        </p:nvGrpSpPr>
        <p:grpSpPr>
          <a:xfrm>
            <a:off x="3208119" y="8367408"/>
            <a:ext cx="10461143" cy="1301262"/>
            <a:chOff x="3198498" y="9200703"/>
            <a:chExt cx="10461143" cy="1301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80" name="Freeform 179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9" name="Rectangle 178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189" descr="Down:  Group 114"/>
          <p:cNvGrpSpPr/>
          <p:nvPr/>
        </p:nvGrpSpPr>
        <p:grpSpPr>
          <a:xfrm>
            <a:off x="3204826" y="9814836"/>
            <a:ext cx="12198581" cy="1301264"/>
            <a:chOff x="3198497" y="10866126"/>
            <a:chExt cx="12198581" cy="1301264"/>
          </a:xfrm>
        </p:grpSpPr>
        <p:grpSp>
          <p:nvGrpSpPr>
            <p:cNvPr id="191" name="Group 190"/>
            <p:cNvGrpSpPr/>
            <p:nvPr/>
          </p:nvGrpSpPr>
          <p:grpSpPr>
            <a:xfrm>
              <a:off x="3198497" y="10866126"/>
              <a:ext cx="5967054" cy="1301263"/>
              <a:chOff x="3903785" y="14727927"/>
              <a:chExt cx="5967054" cy="1301263"/>
            </a:xfrm>
          </p:grpSpPr>
          <p:sp>
            <p:nvSpPr>
              <p:cNvPr id="193" name="Freeform 192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>
              <a:off x="10197175" y="10866129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1" name="Group 200" descr="Down:  Group 115"/>
          <p:cNvGrpSpPr/>
          <p:nvPr/>
        </p:nvGrpSpPr>
        <p:grpSpPr>
          <a:xfrm>
            <a:off x="3198463" y="17129314"/>
            <a:ext cx="8901089" cy="1301268"/>
            <a:chOff x="3198498" y="12531548"/>
            <a:chExt cx="8901089" cy="1301268"/>
          </a:xfrm>
        </p:grpSpPr>
        <p:grpSp>
          <p:nvGrpSpPr>
            <p:cNvPr id="202" name="Group 201"/>
            <p:cNvGrpSpPr/>
            <p:nvPr/>
          </p:nvGrpSpPr>
          <p:grpSpPr>
            <a:xfrm>
              <a:off x="3198498" y="12531548"/>
              <a:ext cx="5967054" cy="1301263"/>
              <a:chOff x="3903786" y="16393349"/>
              <a:chExt cx="5967054" cy="1301263"/>
            </a:xfrm>
          </p:grpSpPr>
          <p:sp>
            <p:nvSpPr>
              <p:cNvPr id="204" name="Oval 203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10197177" y="12531555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2" name="Group 181" descr="Down:  Group 109"/>
          <p:cNvGrpSpPr/>
          <p:nvPr/>
        </p:nvGrpSpPr>
        <p:grpSpPr>
          <a:xfrm>
            <a:off x="3190448" y="11294804"/>
            <a:ext cx="8278383" cy="1301272"/>
            <a:chOff x="3198497" y="14196970"/>
            <a:chExt cx="8278383" cy="1301272"/>
          </a:xfrm>
        </p:grpSpPr>
        <p:sp>
          <p:nvSpPr>
            <p:cNvPr id="183" name="Freeform 182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5" name="Group 184" descr="Down:  Group 70"/>
          <p:cNvGrpSpPr/>
          <p:nvPr/>
        </p:nvGrpSpPr>
        <p:grpSpPr>
          <a:xfrm>
            <a:off x="3214680" y="8353758"/>
            <a:ext cx="10461143" cy="1301262"/>
            <a:chOff x="3198498" y="9200703"/>
            <a:chExt cx="10461143" cy="1301262"/>
          </a:xfrm>
        </p:grpSpPr>
        <p:sp>
          <p:nvSpPr>
            <p:cNvPr id="188" name="Freeform 187"/>
            <p:cNvSpPr/>
            <p:nvPr/>
          </p:nvSpPr>
          <p:spPr>
            <a:xfrm>
              <a:off x="3198498" y="9200703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2" name="Group 171" descr="Down:  Group 75"/>
          <p:cNvGrpSpPr/>
          <p:nvPr/>
        </p:nvGrpSpPr>
        <p:grpSpPr>
          <a:xfrm>
            <a:off x="3188731" y="15665076"/>
            <a:ext cx="10461143" cy="1301262"/>
            <a:chOff x="3198498" y="9200703"/>
            <a:chExt cx="10461143" cy="1301262"/>
          </a:xfrm>
        </p:grpSpPr>
        <p:grpSp>
          <p:nvGrpSpPr>
            <p:cNvPr id="173" name="Group 172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75" name="Freeform 174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4" name="Rectangle 173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6" name="Group 205" descr="Down:  Group 24"/>
          <p:cNvGrpSpPr/>
          <p:nvPr/>
        </p:nvGrpSpPr>
        <p:grpSpPr>
          <a:xfrm>
            <a:off x="3176182" y="18596010"/>
            <a:ext cx="8278383" cy="1301272"/>
            <a:chOff x="3198497" y="14196970"/>
            <a:chExt cx="8278383" cy="1301272"/>
          </a:xfrm>
        </p:grpSpPr>
        <p:sp>
          <p:nvSpPr>
            <p:cNvPr id="207" name="Freeform 206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9" name="Group 208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210" name="Group 209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212" name="Oval 211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1" name="Rectangle 210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3211300" y="6902459"/>
            <a:ext cx="11600173" cy="1301263"/>
            <a:chOff x="3211112" y="3917960"/>
            <a:chExt cx="11600173" cy="1301263"/>
          </a:xfrm>
        </p:grpSpPr>
        <p:grpSp>
          <p:nvGrpSpPr>
            <p:cNvPr id="216" name="Group 215"/>
            <p:cNvGrpSpPr/>
            <p:nvPr/>
          </p:nvGrpSpPr>
          <p:grpSpPr>
            <a:xfrm>
              <a:off x="3211112" y="3917961"/>
              <a:ext cx="5967053" cy="1301262"/>
              <a:chOff x="3903786" y="8066229"/>
              <a:chExt cx="5967053" cy="1301262"/>
            </a:xfrm>
          </p:grpSpPr>
          <p:sp>
            <p:nvSpPr>
              <p:cNvPr id="218" name="Oval 217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7" name="Rectangle 216"/>
            <p:cNvSpPr/>
            <p:nvPr/>
          </p:nvSpPr>
          <p:spPr>
            <a:xfrm>
              <a:off x="10209790" y="3917960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3291" y="2538992"/>
            <a:ext cx="20747989" cy="1301277"/>
            <a:chOff x="353291" y="2538992"/>
            <a:chExt cx="20747989" cy="1301277"/>
          </a:xfrm>
        </p:grpSpPr>
        <p:grpSp>
          <p:nvGrpSpPr>
            <p:cNvPr id="221" name="Group 220"/>
            <p:cNvGrpSpPr/>
            <p:nvPr/>
          </p:nvGrpSpPr>
          <p:grpSpPr>
            <a:xfrm>
              <a:off x="353291" y="2538992"/>
              <a:ext cx="20747989" cy="1301277"/>
              <a:chOff x="353451" y="14205690"/>
              <a:chExt cx="20747989" cy="1301277"/>
            </a:xfrm>
          </p:grpSpPr>
          <p:sp>
            <p:nvSpPr>
              <p:cNvPr id="222" name="Rounded Rectangle 221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None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10197174" y="14363700"/>
                <a:ext cx="1279705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4" name="Oval 233"/>
            <p:cNvSpPr/>
            <p:nvPr/>
          </p:nvSpPr>
          <p:spPr>
            <a:xfrm>
              <a:off x="3252952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5585845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918738" y="2595346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3291" y="5442754"/>
            <a:ext cx="24403635" cy="1301277"/>
            <a:chOff x="353291" y="5442754"/>
            <a:chExt cx="24403635" cy="1301277"/>
          </a:xfrm>
        </p:grpSpPr>
        <p:grpSp>
          <p:nvGrpSpPr>
            <p:cNvPr id="224" name="Group 223"/>
            <p:cNvGrpSpPr/>
            <p:nvPr/>
          </p:nvGrpSpPr>
          <p:grpSpPr>
            <a:xfrm>
              <a:off x="353291" y="5442754"/>
              <a:ext cx="24403635" cy="1301277"/>
              <a:chOff x="353451" y="14205690"/>
              <a:chExt cx="24403635" cy="1301277"/>
            </a:xfrm>
          </p:grpSpPr>
          <p:sp>
            <p:nvSpPr>
              <p:cNvPr id="225" name="Rounded Rectangle 224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A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10197174" y="14363700"/>
                <a:ext cx="14559912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1" name="Oval 230"/>
            <p:cNvSpPr/>
            <p:nvPr/>
          </p:nvSpPr>
          <p:spPr>
            <a:xfrm>
              <a:off x="3252952" y="5503236"/>
              <a:ext cx="1188720" cy="1188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585845" y="5503236"/>
              <a:ext cx="1188720" cy="1188720"/>
              <a:chOff x="5585845" y="5503236"/>
              <a:chExt cx="1188720" cy="1188720"/>
            </a:xfrm>
          </p:grpSpPr>
          <p:sp>
            <p:nvSpPr>
              <p:cNvPr id="232" name="Oval 231"/>
              <p:cNvSpPr/>
              <p:nvPr/>
            </p:nvSpPr>
            <p:spPr>
              <a:xfrm>
                <a:off x="5585845" y="5503236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057666" y="5976438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918738" y="5503235"/>
              <a:ext cx="1188720" cy="1188720"/>
              <a:chOff x="7918738" y="5503235"/>
              <a:chExt cx="1188720" cy="1188720"/>
            </a:xfrm>
          </p:grpSpPr>
          <p:sp>
            <p:nvSpPr>
              <p:cNvPr id="233" name="Oval 232"/>
              <p:cNvSpPr/>
              <p:nvPr/>
            </p:nvSpPr>
            <p:spPr>
              <a:xfrm>
                <a:off x="7918738" y="5503235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8387378" y="5985771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53291" y="12683873"/>
            <a:ext cx="20747989" cy="1301277"/>
            <a:chOff x="353291" y="12683873"/>
            <a:chExt cx="20747989" cy="1301277"/>
          </a:xfrm>
        </p:grpSpPr>
        <p:grpSp>
          <p:nvGrpSpPr>
            <p:cNvPr id="227" name="Group 226"/>
            <p:cNvGrpSpPr/>
            <p:nvPr/>
          </p:nvGrpSpPr>
          <p:grpSpPr>
            <a:xfrm>
              <a:off x="353291" y="12683873"/>
              <a:ext cx="20747989" cy="1301277"/>
              <a:chOff x="353451" y="14205690"/>
              <a:chExt cx="20747989" cy="1301277"/>
            </a:xfrm>
          </p:grpSpPr>
          <p:sp>
            <p:nvSpPr>
              <p:cNvPr id="228" name="Rounded Rectangle 227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B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10197174" y="14363700"/>
                <a:ext cx="8516983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2" name="Oval 241"/>
            <p:cNvSpPr/>
            <p:nvPr/>
          </p:nvSpPr>
          <p:spPr>
            <a:xfrm>
              <a:off x="5594358" y="12739473"/>
              <a:ext cx="1188720" cy="1188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3220627" y="12739473"/>
              <a:ext cx="1188720" cy="1188720"/>
              <a:chOff x="5585845" y="5503236"/>
              <a:chExt cx="1188720" cy="1188720"/>
            </a:xfrm>
          </p:grpSpPr>
          <p:sp>
            <p:nvSpPr>
              <p:cNvPr id="244" name="Oval 243"/>
              <p:cNvSpPr/>
              <p:nvPr/>
            </p:nvSpPr>
            <p:spPr>
              <a:xfrm>
                <a:off x="5585845" y="5503236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6057666" y="5976438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7918738" y="12739473"/>
              <a:ext cx="1188720" cy="1188720"/>
              <a:chOff x="7918738" y="5503235"/>
              <a:chExt cx="1188720" cy="1188720"/>
            </a:xfrm>
          </p:grpSpPr>
          <p:sp>
            <p:nvSpPr>
              <p:cNvPr id="247" name="Oval 246"/>
              <p:cNvSpPr/>
              <p:nvPr/>
            </p:nvSpPr>
            <p:spPr>
              <a:xfrm>
                <a:off x="7918738" y="5503235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387378" y="5985771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53292" y="20110501"/>
            <a:ext cx="20747988" cy="1301277"/>
            <a:chOff x="353292" y="20110501"/>
            <a:chExt cx="20747988" cy="1301277"/>
          </a:xfrm>
        </p:grpSpPr>
        <p:grpSp>
          <p:nvGrpSpPr>
            <p:cNvPr id="6" name="Group 5"/>
            <p:cNvGrpSpPr/>
            <p:nvPr/>
          </p:nvGrpSpPr>
          <p:grpSpPr>
            <a:xfrm>
              <a:off x="353292" y="20110501"/>
              <a:ext cx="20747988" cy="1301277"/>
              <a:chOff x="353292" y="20110501"/>
              <a:chExt cx="20747988" cy="1301277"/>
            </a:xfrm>
          </p:grpSpPr>
          <p:sp>
            <p:nvSpPr>
              <p:cNvPr id="230" name="Rounded Rectangle 229"/>
              <p:cNvSpPr/>
              <p:nvPr/>
            </p:nvSpPr>
            <p:spPr>
              <a:xfrm>
                <a:off x="353292" y="20110501"/>
                <a:ext cx="20747988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</a:t>
                </a: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7910790" y="20193143"/>
                <a:ext cx="1188720" cy="1188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0" name="Group 249"/>
              <p:cNvGrpSpPr/>
              <p:nvPr/>
            </p:nvGrpSpPr>
            <p:grpSpPr>
              <a:xfrm>
                <a:off x="3204595" y="20190786"/>
                <a:ext cx="1188720" cy="1188720"/>
                <a:chOff x="5585845" y="5503236"/>
                <a:chExt cx="1188720" cy="1188720"/>
              </a:xfrm>
            </p:grpSpPr>
            <p:sp>
              <p:nvSpPr>
                <p:cNvPr id="251" name="Oval 250"/>
                <p:cNvSpPr/>
                <p:nvPr/>
              </p:nvSpPr>
              <p:spPr>
                <a:xfrm>
                  <a:off x="5585845" y="5503236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6057666" y="5976438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3" name="Group 252"/>
              <p:cNvGrpSpPr/>
              <p:nvPr/>
            </p:nvGrpSpPr>
            <p:grpSpPr>
              <a:xfrm>
                <a:off x="5537488" y="20190785"/>
                <a:ext cx="1188720" cy="1188720"/>
                <a:chOff x="7918738" y="5503235"/>
                <a:chExt cx="1188720" cy="1188720"/>
              </a:xfrm>
            </p:grpSpPr>
            <p:sp>
              <p:nvSpPr>
                <p:cNvPr id="254" name="Oval 253"/>
                <p:cNvSpPr/>
                <p:nvPr/>
              </p:nvSpPr>
              <p:spPr>
                <a:xfrm>
                  <a:off x="7918738" y="5503235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8387378" y="5985771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65" name="Rectangle 264"/>
            <p:cNvSpPr/>
            <p:nvPr/>
          </p:nvSpPr>
          <p:spPr>
            <a:xfrm>
              <a:off x="10174860" y="20273484"/>
              <a:ext cx="10876014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251617" y="12595794"/>
            <a:ext cx="20985268" cy="740208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97791" y="2410267"/>
            <a:ext cx="20135666" cy="9788660"/>
            <a:chOff x="3097791" y="2410267"/>
            <a:chExt cx="20135666" cy="9788660"/>
          </a:xfrm>
        </p:grpSpPr>
        <p:sp>
          <p:nvSpPr>
            <p:cNvPr id="21" name="Freeform 20"/>
            <p:cNvSpPr/>
            <p:nvPr/>
          </p:nvSpPr>
          <p:spPr>
            <a:xfrm>
              <a:off x="9206345" y="2410691"/>
              <a:ext cx="7232073" cy="9788236"/>
            </a:xfrm>
            <a:custGeom>
              <a:avLst/>
              <a:gdLst>
                <a:gd name="connsiteX0" fmla="*/ 0 w 7232073"/>
                <a:gd name="connsiteY0" fmla="*/ 0 h 9788236"/>
                <a:gd name="connsiteX1" fmla="*/ 7232073 w 7232073"/>
                <a:gd name="connsiteY1" fmla="*/ 4717473 h 9788236"/>
                <a:gd name="connsiteX2" fmla="*/ 7232073 w 7232073"/>
                <a:gd name="connsiteY2" fmla="*/ 9788236 h 9788236"/>
                <a:gd name="connsiteX3" fmla="*/ 62346 w 7232073"/>
                <a:gd name="connsiteY3" fmla="*/ 4488873 h 9788236"/>
                <a:gd name="connsiteX4" fmla="*/ 20782 w 7232073"/>
                <a:gd name="connsiteY4" fmla="*/ 62345 h 97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2073" h="9788236">
                  <a:moveTo>
                    <a:pt x="0" y="0"/>
                  </a:moveTo>
                  <a:lnTo>
                    <a:pt x="7232073" y="4717473"/>
                  </a:lnTo>
                  <a:lnTo>
                    <a:pt x="7232073" y="9788236"/>
                  </a:lnTo>
                  <a:lnTo>
                    <a:pt x="62346" y="4488873"/>
                  </a:lnTo>
                  <a:lnTo>
                    <a:pt x="20782" y="62345"/>
                  </a:lnTo>
                </a:path>
              </a:pathLst>
            </a:custGeom>
            <a:solidFill>
              <a:schemeClr val="bg1">
                <a:alpha val="61961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6435031" y="7115862"/>
              <a:ext cx="6798426" cy="5078313"/>
              <a:chOff x="16435031" y="7115862"/>
              <a:chExt cx="6798426" cy="507831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6435031" y="7115863"/>
                <a:ext cx="6383405" cy="50783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6910615" y="7456438"/>
                <a:ext cx="1188720" cy="1188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6910615" y="9097672"/>
                <a:ext cx="1188720" cy="1188720"/>
                <a:chOff x="17893714" y="10267049"/>
                <a:chExt cx="1188720" cy="1188720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17893714" y="10267049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18365535" y="10740251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9" name="Oval 108"/>
              <p:cNvSpPr/>
              <p:nvPr/>
            </p:nvSpPr>
            <p:spPr>
              <a:xfrm>
                <a:off x="16910615" y="1069208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574919" y="7115862"/>
                <a:ext cx="4658538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</a:rPr>
                  <a:t>Must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</a:rPr>
                  <a:t>May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</a:rPr>
                  <a:t>Must Not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3" name="Rectangle 112"/>
            <p:cNvSpPr/>
            <p:nvPr/>
          </p:nvSpPr>
          <p:spPr>
            <a:xfrm>
              <a:off x="3129977" y="5352343"/>
              <a:ext cx="6138714" cy="152644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097791" y="2410267"/>
              <a:ext cx="6138714" cy="152644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9804298" y="291805"/>
            <a:ext cx="16907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are the elements of ‘B’ distributed?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9797170" y="1409722"/>
            <a:ext cx="76626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Set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E0EC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7" grpId="0" animBg="1"/>
      <p:bldP spid="47" grpId="1" animBg="1"/>
      <p:bldP spid="46" grpId="0" animBg="1"/>
      <p:bldP spid="46" grpId="1" animBg="1"/>
      <p:bldP spid="45" grpId="0" animBg="1"/>
      <p:bldP spid="44" grpId="0" animBg="1"/>
      <p:bldP spid="43" grpId="0" animBg="1"/>
      <p:bldP spid="42" grpId="0" animBg="1"/>
      <p:bldP spid="42" grpId="1" animBg="1"/>
      <p:bldP spid="42" grpId="2" animBg="1"/>
      <p:bldP spid="102" grpId="0" animBg="1"/>
      <p:bldP spid="102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92" y="20110501"/>
            <a:ext cx="20747988" cy="7295288"/>
            <a:chOff x="353292" y="20110501"/>
            <a:chExt cx="20747988" cy="7295288"/>
          </a:xfrm>
        </p:grpSpPr>
        <p:grpSp>
          <p:nvGrpSpPr>
            <p:cNvPr id="6" name="Group 5"/>
            <p:cNvGrpSpPr/>
            <p:nvPr/>
          </p:nvGrpSpPr>
          <p:grpSpPr>
            <a:xfrm>
              <a:off x="353292" y="20110501"/>
              <a:ext cx="20747988" cy="1301277"/>
              <a:chOff x="353292" y="20110501"/>
              <a:chExt cx="20747988" cy="1301277"/>
            </a:xfrm>
          </p:grpSpPr>
          <p:sp>
            <p:nvSpPr>
              <p:cNvPr id="230" name="Rounded Rectangle 229"/>
              <p:cNvSpPr/>
              <p:nvPr/>
            </p:nvSpPr>
            <p:spPr>
              <a:xfrm>
                <a:off x="353292" y="20110501"/>
                <a:ext cx="20747988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</a:t>
                </a: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7910790" y="20193143"/>
                <a:ext cx="1188720" cy="1188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0" name="Group 249"/>
              <p:cNvGrpSpPr/>
              <p:nvPr/>
            </p:nvGrpSpPr>
            <p:grpSpPr>
              <a:xfrm>
                <a:off x="3204595" y="20176272"/>
                <a:ext cx="1188720" cy="1188720"/>
                <a:chOff x="5585845" y="5488722"/>
                <a:chExt cx="1188720" cy="1188720"/>
              </a:xfrm>
            </p:grpSpPr>
            <p:sp>
              <p:nvSpPr>
                <p:cNvPr id="251" name="Oval 250"/>
                <p:cNvSpPr/>
                <p:nvPr/>
              </p:nvSpPr>
              <p:spPr>
                <a:xfrm>
                  <a:off x="5585845" y="5488722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6057666" y="5961924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3" name="Group 252"/>
              <p:cNvGrpSpPr/>
              <p:nvPr/>
            </p:nvGrpSpPr>
            <p:grpSpPr>
              <a:xfrm>
                <a:off x="5537488" y="20161757"/>
                <a:ext cx="1188720" cy="1188720"/>
                <a:chOff x="7918738" y="5474207"/>
                <a:chExt cx="1188720" cy="1188720"/>
              </a:xfrm>
            </p:grpSpPr>
            <p:sp>
              <p:nvSpPr>
                <p:cNvPr id="254" name="Oval 253"/>
                <p:cNvSpPr/>
                <p:nvPr/>
              </p:nvSpPr>
              <p:spPr>
                <a:xfrm>
                  <a:off x="7918738" y="5474207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8387378" y="5956743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/>
            <p:cNvGrpSpPr/>
            <p:nvPr/>
          </p:nvGrpSpPr>
          <p:grpSpPr>
            <a:xfrm>
              <a:off x="3195150" y="21641110"/>
              <a:ext cx="9524323" cy="1301262"/>
              <a:chOff x="3198498" y="7535279"/>
              <a:chExt cx="9524323" cy="1301262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3198498" y="7535279"/>
                <a:ext cx="5967053" cy="1301262"/>
                <a:chOff x="3903786" y="11397080"/>
                <a:chExt cx="5967053" cy="1301262"/>
              </a:xfrm>
            </p:grpSpPr>
            <p:sp>
              <p:nvSpPr>
                <p:cNvPr id="127" name="Oval 126"/>
                <p:cNvSpPr/>
                <p:nvPr/>
              </p:nvSpPr>
              <p:spPr>
                <a:xfrm>
                  <a:off x="3903786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6236679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8569572" y="11397080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6" name="Rectangle 125"/>
              <p:cNvSpPr/>
              <p:nvPr/>
            </p:nvSpPr>
            <p:spPr>
              <a:xfrm>
                <a:off x="10197176" y="7535279"/>
                <a:ext cx="252564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 descr="Down:  Group 114"/>
            <p:cNvGrpSpPr/>
            <p:nvPr/>
          </p:nvGrpSpPr>
          <p:grpSpPr>
            <a:xfrm>
              <a:off x="3189851" y="23134476"/>
              <a:ext cx="12198581" cy="1301264"/>
              <a:chOff x="3198497" y="10866126"/>
              <a:chExt cx="12198581" cy="1301264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3198497" y="10866126"/>
                <a:ext cx="5967054" cy="1301263"/>
                <a:chOff x="3903785" y="14727927"/>
                <a:chExt cx="5967054" cy="1301263"/>
              </a:xfrm>
            </p:grpSpPr>
            <p:sp>
              <p:nvSpPr>
                <p:cNvPr id="133" name="Freeform 132"/>
                <p:cNvSpPr/>
                <p:nvPr/>
              </p:nvSpPr>
              <p:spPr>
                <a:xfrm>
                  <a:off x="3903785" y="14727927"/>
                  <a:ext cx="5967054" cy="1301263"/>
                </a:xfrm>
                <a:custGeom>
                  <a:avLst/>
                  <a:gdLst>
                    <a:gd name="connsiteX0" fmla="*/ 5316420 w 5967054"/>
                    <a:gd name="connsiteY0" fmla="*/ 0 h 1301263"/>
                    <a:gd name="connsiteX1" fmla="*/ 5967054 w 5967054"/>
                    <a:gd name="connsiteY1" fmla="*/ 650631 h 1301263"/>
                    <a:gd name="connsiteX2" fmla="*/ 5316420 w 5967054"/>
                    <a:gd name="connsiteY2" fmla="*/ 1301262 h 1301263"/>
                    <a:gd name="connsiteX3" fmla="*/ 4716916 w 5967054"/>
                    <a:gd name="connsiteY3" fmla="*/ 903886 h 1301263"/>
                    <a:gd name="connsiteX4" fmla="*/ 4695819 w 5967054"/>
                    <a:gd name="connsiteY4" fmla="*/ 835922 h 1301263"/>
                    <a:gd name="connsiteX5" fmla="*/ 1271236 w 5967054"/>
                    <a:gd name="connsiteY5" fmla="*/ 835922 h 1301263"/>
                    <a:gd name="connsiteX6" fmla="*/ 1250138 w 5967054"/>
                    <a:gd name="connsiteY6" fmla="*/ 903887 h 1301263"/>
                    <a:gd name="connsiteX7" fmla="*/ 650634 w 5967054"/>
                    <a:gd name="connsiteY7" fmla="*/ 1301263 h 1301263"/>
                    <a:gd name="connsiteX8" fmla="*/ 0 w 5967054"/>
                    <a:gd name="connsiteY8" fmla="*/ 650632 h 1301263"/>
                    <a:gd name="connsiteX9" fmla="*/ 650634 w 5967054"/>
                    <a:gd name="connsiteY9" fmla="*/ 1 h 1301263"/>
                    <a:gd name="connsiteX10" fmla="*/ 1250138 w 5967054"/>
                    <a:gd name="connsiteY10" fmla="*/ 397377 h 1301263"/>
                    <a:gd name="connsiteX11" fmla="*/ 1281445 w 5967054"/>
                    <a:gd name="connsiteY11" fmla="*/ 498229 h 1301263"/>
                    <a:gd name="connsiteX12" fmla="*/ 4685609 w 5967054"/>
                    <a:gd name="connsiteY12" fmla="*/ 498229 h 1301263"/>
                    <a:gd name="connsiteX13" fmla="*/ 4716916 w 5967054"/>
                    <a:gd name="connsiteY13" fmla="*/ 397376 h 1301263"/>
                    <a:gd name="connsiteX14" fmla="*/ 5316420 w 5967054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67054" h="1301263">
                      <a:moveTo>
                        <a:pt x="5316420" y="0"/>
                      </a:moveTo>
                      <a:cubicBezTo>
                        <a:pt x="5675755" y="0"/>
                        <a:pt x="5967054" y="291297"/>
                        <a:pt x="5967054" y="650631"/>
                      </a:cubicBezTo>
                      <a:cubicBezTo>
                        <a:pt x="5967054" y="1009965"/>
                        <a:pt x="5675755" y="1301262"/>
                        <a:pt x="5316420" y="1301262"/>
                      </a:cubicBezTo>
                      <a:cubicBezTo>
                        <a:pt x="5046919" y="1301262"/>
                        <a:pt x="4815688" y="1137407"/>
                        <a:pt x="4716916" y="903886"/>
                      </a:cubicBezTo>
                      <a:lnTo>
                        <a:pt x="4695819" y="835922"/>
                      </a:lnTo>
                      <a:lnTo>
                        <a:pt x="1271236" y="835922"/>
                      </a:lnTo>
                      <a:lnTo>
                        <a:pt x="1250138" y="903887"/>
                      </a:lnTo>
                      <a:cubicBezTo>
                        <a:pt x="1151367" y="1137408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6"/>
                        <a:pt x="0" y="650632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29"/>
                      </a:lnTo>
                      <a:lnTo>
                        <a:pt x="4685609" y="498229"/>
                      </a:lnTo>
                      <a:lnTo>
                        <a:pt x="4716916" y="397376"/>
                      </a:lnTo>
                      <a:cubicBezTo>
                        <a:pt x="4815688" y="163855"/>
                        <a:pt x="5046919" y="0"/>
                        <a:pt x="5316420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6236679" y="14727928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2" name="Rectangle 131"/>
              <p:cNvSpPr/>
              <p:nvPr/>
            </p:nvSpPr>
            <p:spPr>
              <a:xfrm>
                <a:off x="10197175" y="10866129"/>
                <a:ext cx="5199903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5" name="Group 134" descr="Down:  Group 115"/>
            <p:cNvGrpSpPr/>
            <p:nvPr/>
          </p:nvGrpSpPr>
          <p:grpSpPr>
            <a:xfrm>
              <a:off x="3164993" y="24635207"/>
              <a:ext cx="8901089" cy="1301268"/>
              <a:chOff x="3198498" y="12531548"/>
              <a:chExt cx="8901089" cy="130126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Freeform 138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7" name="Rectangle 136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0" name="Group 139" descr="Down:  Group 24"/>
            <p:cNvGrpSpPr/>
            <p:nvPr/>
          </p:nvGrpSpPr>
          <p:grpSpPr>
            <a:xfrm>
              <a:off x="3156563" y="26104517"/>
              <a:ext cx="8278383" cy="1301272"/>
              <a:chOff x="3198497" y="14196970"/>
              <a:chExt cx="8278383" cy="1301272"/>
            </a:xfrm>
          </p:grpSpPr>
          <p:sp>
            <p:nvSpPr>
              <p:cNvPr id="141" name="Freeform 140"/>
              <p:cNvSpPr/>
              <p:nvPr/>
            </p:nvSpPr>
            <p:spPr>
              <a:xfrm>
                <a:off x="3198497" y="14196970"/>
                <a:ext cx="5967054" cy="1301262"/>
              </a:xfrm>
              <a:custGeom>
                <a:avLst/>
                <a:gdLst>
                  <a:gd name="connsiteX0" fmla="*/ 650634 w 5967054"/>
                  <a:gd name="connsiteY0" fmla="*/ 0 h 1301262"/>
                  <a:gd name="connsiteX1" fmla="*/ 1250138 w 5967054"/>
                  <a:gd name="connsiteY1" fmla="*/ 397376 h 1301262"/>
                  <a:gd name="connsiteX2" fmla="*/ 1276339 w 5967054"/>
                  <a:gd name="connsiteY2" fmla="*/ 481782 h 1301262"/>
                  <a:gd name="connsiteX3" fmla="*/ 2357822 w 5967054"/>
                  <a:gd name="connsiteY3" fmla="*/ 481782 h 1301262"/>
                  <a:gd name="connsiteX4" fmla="*/ 2384023 w 5967054"/>
                  <a:gd name="connsiteY4" fmla="*/ 397376 h 1301262"/>
                  <a:gd name="connsiteX5" fmla="*/ 2983527 w 5967054"/>
                  <a:gd name="connsiteY5" fmla="*/ 0 h 1301262"/>
                  <a:gd name="connsiteX6" fmla="*/ 3583031 w 5967054"/>
                  <a:gd name="connsiteY6" fmla="*/ 397376 h 1301262"/>
                  <a:gd name="connsiteX7" fmla="*/ 3609232 w 5967054"/>
                  <a:gd name="connsiteY7" fmla="*/ 481782 h 1301262"/>
                  <a:gd name="connsiteX8" fmla="*/ 4690715 w 5967054"/>
                  <a:gd name="connsiteY8" fmla="*/ 481782 h 1301262"/>
                  <a:gd name="connsiteX9" fmla="*/ 4716916 w 5967054"/>
                  <a:gd name="connsiteY9" fmla="*/ 397376 h 1301262"/>
                  <a:gd name="connsiteX10" fmla="*/ 5316420 w 5967054"/>
                  <a:gd name="connsiteY10" fmla="*/ 0 h 1301262"/>
                  <a:gd name="connsiteX11" fmla="*/ 5967054 w 5967054"/>
                  <a:gd name="connsiteY11" fmla="*/ 650630 h 1301262"/>
                  <a:gd name="connsiteX12" fmla="*/ 5316420 w 5967054"/>
                  <a:gd name="connsiteY12" fmla="*/ 1301260 h 1301262"/>
                  <a:gd name="connsiteX13" fmla="*/ 4716916 w 5967054"/>
                  <a:gd name="connsiteY13" fmla="*/ 903884 h 1301262"/>
                  <a:gd name="connsiteX14" fmla="*/ 4690714 w 5967054"/>
                  <a:gd name="connsiteY14" fmla="*/ 819476 h 1301262"/>
                  <a:gd name="connsiteX15" fmla="*/ 3609234 w 5967054"/>
                  <a:gd name="connsiteY15" fmla="*/ 819476 h 1301262"/>
                  <a:gd name="connsiteX16" fmla="*/ 3583031 w 5967054"/>
                  <a:gd name="connsiteY16" fmla="*/ 903886 h 1301262"/>
                  <a:gd name="connsiteX17" fmla="*/ 2983527 w 5967054"/>
                  <a:gd name="connsiteY17" fmla="*/ 1301262 h 1301262"/>
                  <a:gd name="connsiteX18" fmla="*/ 2384023 w 5967054"/>
                  <a:gd name="connsiteY18" fmla="*/ 903886 h 1301262"/>
                  <a:gd name="connsiteX19" fmla="*/ 2357821 w 5967054"/>
                  <a:gd name="connsiteY19" fmla="*/ 819476 h 1301262"/>
                  <a:gd name="connsiteX20" fmla="*/ 1276341 w 5967054"/>
                  <a:gd name="connsiteY20" fmla="*/ 819476 h 1301262"/>
                  <a:gd name="connsiteX21" fmla="*/ 1250138 w 5967054"/>
                  <a:gd name="connsiteY21" fmla="*/ 903886 h 1301262"/>
                  <a:gd name="connsiteX22" fmla="*/ 650634 w 5967054"/>
                  <a:gd name="connsiteY22" fmla="*/ 1301262 h 1301262"/>
                  <a:gd name="connsiteX23" fmla="*/ 0 w 5967054"/>
                  <a:gd name="connsiteY23" fmla="*/ 650632 h 1301262"/>
                  <a:gd name="connsiteX24" fmla="*/ 650634 w 5967054"/>
                  <a:gd name="connsiteY2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67054" h="1301262">
                    <a:moveTo>
                      <a:pt x="650634" y="0"/>
                    </a:moveTo>
                    <a:cubicBezTo>
                      <a:pt x="920136" y="0"/>
                      <a:pt x="1151367" y="163854"/>
                      <a:pt x="1250138" y="397376"/>
                    </a:cubicBezTo>
                    <a:lnTo>
                      <a:pt x="1276339" y="481782"/>
                    </a:lnTo>
                    <a:lnTo>
                      <a:pt x="2357822" y="481782"/>
                    </a:lnTo>
                    <a:lnTo>
                      <a:pt x="2384023" y="397376"/>
                    </a:lnTo>
                    <a:cubicBezTo>
                      <a:pt x="2482795" y="163854"/>
                      <a:pt x="2714026" y="0"/>
                      <a:pt x="2983527" y="0"/>
                    </a:cubicBezTo>
                    <a:cubicBezTo>
                      <a:pt x="3253029" y="0"/>
                      <a:pt x="3484259" y="163854"/>
                      <a:pt x="3583031" y="397376"/>
                    </a:cubicBezTo>
                    <a:lnTo>
                      <a:pt x="3609232" y="481782"/>
                    </a:lnTo>
                    <a:lnTo>
                      <a:pt x="4690715" y="481782"/>
                    </a:lnTo>
                    <a:lnTo>
                      <a:pt x="4716916" y="397376"/>
                    </a:lnTo>
                    <a:cubicBezTo>
                      <a:pt x="4815688" y="163854"/>
                      <a:pt x="5046919" y="0"/>
                      <a:pt x="5316420" y="0"/>
                    </a:cubicBezTo>
                    <a:cubicBezTo>
                      <a:pt x="5675755" y="0"/>
                      <a:pt x="5967054" y="291296"/>
                      <a:pt x="5967054" y="650630"/>
                    </a:cubicBezTo>
                    <a:cubicBezTo>
                      <a:pt x="5967054" y="1009964"/>
                      <a:pt x="5675755" y="1301260"/>
                      <a:pt x="5316420" y="1301260"/>
                    </a:cubicBezTo>
                    <a:cubicBezTo>
                      <a:pt x="5046919" y="1301260"/>
                      <a:pt x="4815688" y="1137406"/>
                      <a:pt x="4716916" y="903884"/>
                    </a:cubicBezTo>
                    <a:lnTo>
                      <a:pt x="4690714" y="819476"/>
                    </a:lnTo>
                    <a:lnTo>
                      <a:pt x="3609234" y="819476"/>
                    </a:lnTo>
                    <a:lnTo>
                      <a:pt x="3583031" y="903886"/>
                    </a:lnTo>
                    <a:cubicBezTo>
                      <a:pt x="3484259" y="1137406"/>
                      <a:pt x="3253029" y="1301262"/>
                      <a:pt x="2983527" y="1301262"/>
                    </a:cubicBezTo>
                    <a:cubicBezTo>
                      <a:pt x="2714026" y="1301262"/>
                      <a:pt x="2482795" y="1137406"/>
                      <a:pt x="2384023" y="903886"/>
                    </a:cubicBezTo>
                    <a:lnTo>
                      <a:pt x="2357821" y="819476"/>
                    </a:lnTo>
                    <a:lnTo>
                      <a:pt x="1276341" y="819476"/>
                    </a:lnTo>
                    <a:lnTo>
                      <a:pt x="1250138" y="903886"/>
                    </a:lnTo>
                    <a:cubicBezTo>
                      <a:pt x="1151367" y="1137406"/>
                      <a:pt x="920136" y="1301262"/>
                      <a:pt x="650634" y="1301262"/>
                    </a:cubicBezTo>
                    <a:cubicBezTo>
                      <a:pt x="291299" y="1301262"/>
                      <a:pt x="0" y="1009964"/>
                      <a:pt x="0" y="650632"/>
                    </a:cubicBezTo>
                    <a:cubicBezTo>
                      <a:pt x="0" y="291296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0197175" y="14196981"/>
                <a:ext cx="127970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7" name="Group 176" descr="Down:  Group 113"/>
          <p:cNvGrpSpPr/>
          <p:nvPr/>
        </p:nvGrpSpPr>
        <p:grpSpPr>
          <a:xfrm>
            <a:off x="3208119" y="8367408"/>
            <a:ext cx="10461143" cy="1301262"/>
            <a:chOff x="3198498" y="9200703"/>
            <a:chExt cx="10461143" cy="1301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80" name="Freeform 179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9" name="Rectangle 178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189" descr="Down:  Group 114"/>
          <p:cNvGrpSpPr/>
          <p:nvPr/>
        </p:nvGrpSpPr>
        <p:grpSpPr>
          <a:xfrm>
            <a:off x="3204826" y="9814836"/>
            <a:ext cx="12198581" cy="1301264"/>
            <a:chOff x="3198497" y="10866126"/>
            <a:chExt cx="12198581" cy="1301264"/>
          </a:xfrm>
        </p:grpSpPr>
        <p:grpSp>
          <p:nvGrpSpPr>
            <p:cNvPr id="191" name="Group 190"/>
            <p:cNvGrpSpPr/>
            <p:nvPr/>
          </p:nvGrpSpPr>
          <p:grpSpPr>
            <a:xfrm>
              <a:off x="3198497" y="10866126"/>
              <a:ext cx="5967054" cy="1301263"/>
              <a:chOff x="3903785" y="14727927"/>
              <a:chExt cx="5967054" cy="1301263"/>
            </a:xfrm>
          </p:grpSpPr>
          <p:sp>
            <p:nvSpPr>
              <p:cNvPr id="193" name="Freeform 192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>
              <a:off x="10197175" y="10866129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2" name="Group 181" descr="Down:  Group 109"/>
          <p:cNvGrpSpPr/>
          <p:nvPr/>
        </p:nvGrpSpPr>
        <p:grpSpPr>
          <a:xfrm>
            <a:off x="3190448" y="11294804"/>
            <a:ext cx="8278383" cy="1301272"/>
            <a:chOff x="3198497" y="14196970"/>
            <a:chExt cx="8278383" cy="1301272"/>
          </a:xfrm>
        </p:grpSpPr>
        <p:sp>
          <p:nvSpPr>
            <p:cNvPr id="183" name="Freeform 182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5" name="Group 184" descr="Down:  Group 70"/>
          <p:cNvGrpSpPr/>
          <p:nvPr/>
        </p:nvGrpSpPr>
        <p:grpSpPr>
          <a:xfrm>
            <a:off x="3214680" y="8353758"/>
            <a:ext cx="10461143" cy="1301262"/>
            <a:chOff x="3198498" y="9200703"/>
            <a:chExt cx="10461143" cy="1301262"/>
          </a:xfrm>
        </p:grpSpPr>
        <p:sp>
          <p:nvSpPr>
            <p:cNvPr id="188" name="Freeform 187"/>
            <p:cNvSpPr/>
            <p:nvPr/>
          </p:nvSpPr>
          <p:spPr>
            <a:xfrm>
              <a:off x="3198498" y="9200703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76182" y="14212201"/>
            <a:ext cx="10473692" cy="5685081"/>
            <a:chOff x="3176182" y="14212201"/>
            <a:chExt cx="10473692" cy="5685081"/>
          </a:xfrm>
        </p:grpSpPr>
        <p:grpSp>
          <p:nvGrpSpPr>
            <p:cNvPr id="195" name="Group 194" descr="Down:  Group 130"/>
            <p:cNvGrpSpPr/>
            <p:nvPr/>
          </p:nvGrpSpPr>
          <p:grpSpPr>
            <a:xfrm>
              <a:off x="3198862" y="14212201"/>
              <a:ext cx="8901088" cy="1301263"/>
              <a:chOff x="3198498" y="5869853"/>
              <a:chExt cx="8901088" cy="1301263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3198498" y="5869854"/>
                <a:ext cx="5967053" cy="1301262"/>
                <a:chOff x="3903786" y="9731655"/>
                <a:chExt cx="5967053" cy="1301262"/>
              </a:xfrm>
            </p:grpSpPr>
            <p:sp>
              <p:nvSpPr>
                <p:cNvPr id="198" name="Oval 197"/>
                <p:cNvSpPr/>
                <p:nvPr/>
              </p:nvSpPr>
              <p:spPr>
                <a:xfrm>
                  <a:off x="3903786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6236679" y="9731656"/>
                  <a:ext cx="1301267" cy="130126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8569572" y="9731655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7" name="Rectangle 196"/>
              <p:cNvSpPr/>
              <p:nvPr/>
            </p:nvSpPr>
            <p:spPr>
              <a:xfrm>
                <a:off x="10197177" y="5869853"/>
                <a:ext cx="1902409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1" name="Group 200" descr="Down:  Group 115"/>
            <p:cNvGrpSpPr/>
            <p:nvPr/>
          </p:nvGrpSpPr>
          <p:grpSpPr>
            <a:xfrm>
              <a:off x="3198463" y="17129314"/>
              <a:ext cx="8901089" cy="1301268"/>
              <a:chOff x="3198498" y="12531548"/>
              <a:chExt cx="8901089" cy="1301268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204" name="Oval 203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Freeform 204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3" name="Rectangle 202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2" name="Group 171" descr="Down:  Group 75"/>
            <p:cNvGrpSpPr/>
            <p:nvPr/>
          </p:nvGrpSpPr>
          <p:grpSpPr>
            <a:xfrm>
              <a:off x="3188731" y="15665076"/>
              <a:ext cx="10461143" cy="1301262"/>
              <a:chOff x="3198498" y="9200703"/>
              <a:chExt cx="10461143" cy="1301262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3198498" y="9200703"/>
                <a:ext cx="5967053" cy="1301262"/>
                <a:chOff x="3903786" y="13062504"/>
                <a:chExt cx="5967053" cy="1301262"/>
              </a:xfrm>
            </p:grpSpPr>
            <p:sp>
              <p:nvSpPr>
                <p:cNvPr id="175" name="Freeform 174"/>
                <p:cNvSpPr/>
                <p:nvPr/>
              </p:nvSpPr>
              <p:spPr>
                <a:xfrm>
                  <a:off x="3903786" y="13062504"/>
                  <a:ext cx="3634161" cy="1301262"/>
                </a:xfrm>
                <a:custGeom>
                  <a:avLst/>
                  <a:gdLst>
                    <a:gd name="connsiteX0" fmla="*/ 650634 w 3634161"/>
                    <a:gd name="connsiteY0" fmla="*/ 0 h 1301262"/>
                    <a:gd name="connsiteX1" fmla="*/ 1250138 w 3634161"/>
                    <a:gd name="connsiteY1" fmla="*/ 397376 h 1301262"/>
                    <a:gd name="connsiteX2" fmla="*/ 1281445 w 3634161"/>
                    <a:gd name="connsiteY2" fmla="*/ 498229 h 1301262"/>
                    <a:gd name="connsiteX3" fmla="*/ 2352717 w 3634161"/>
                    <a:gd name="connsiteY3" fmla="*/ 498229 h 1301262"/>
                    <a:gd name="connsiteX4" fmla="*/ 2384023 w 3634161"/>
                    <a:gd name="connsiteY4" fmla="*/ 397376 h 1301262"/>
                    <a:gd name="connsiteX5" fmla="*/ 2983527 w 3634161"/>
                    <a:gd name="connsiteY5" fmla="*/ 0 h 1301262"/>
                    <a:gd name="connsiteX6" fmla="*/ 3634161 w 3634161"/>
                    <a:gd name="connsiteY6" fmla="*/ 650631 h 1301262"/>
                    <a:gd name="connsiteX7" fmla="*/ 2983527 w 3634161"/>
                    <a:gd name="connsiteY7" fmla="*/ 1301262 h 1301262"/>
                    <a:gd name="connsiteX8" fmla="*/ 2384023 w 3634161"/>
                    <a:gd name="connsiteY8" fmla="*/ 903886 h 1301262"/>
                    <a:gd name="connsiteX9" fmla="*/ 2352715 w 3634161"/>
                    <a:gd name="connsiteY9" fmla="*/ 803029 h 1301262"/>
                    <a:gd name="connsiteX10" fmla="*/ 1281446 w 3634161"/>
                    <a:gd name="connsiteY10" fmla="*/ 803029 h 1301262"/>
                    <a:gd name="connsiteX11" fmla="*/ 1250138 w 3634161"/>
                    <a:gd name="connsiteY11" fmla="*/ 903886 h 1301262"/>
                    <a:gd name="connsiteX12" fmla="*/ 650634 w 3634161"/>
                    <a:gd name="connsiteY12" fmla="*/ 1301262 h 1301262"/>
                    <a:gd name="connsiteX13" fmla="*/ 0 w 3634161"/>
                    <a:gd name="connsiteY13" fmla="*/ 650631 h 1301262"/>
                    <a:gd name="connsiteX14" fmla="*/ 650634 w 3634161"/>
                    <a:gd name="connsiteY14" fmla="*/ 0 h 1301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2">
                      <a:moveTo>
                        <a:pt x="650634" y="0"/>
                      </a:moveTo>
                      <a:cubicBezTo>
                        <a:pt x="920136" y="0"/>
                        <a:pt x="1151367" y="163855"/>
                        <a:pt x="1250138" y="397376"/>
                      </a:cubicBezTo>
                      <a:lnTo>
                        <a:pt x="1281445" y="498229"/>
                      </a:lnTo>
                      <a:lnTo>
                        <a:pt x="2352717" y="498229"/>
                      </a:lnTo>
                      <a:lnTo>
                        <a:pt x="2384023" y="397376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2"/>
                        <a:pt x="2983527" y="1301262"/>
                      </a:cubicBezTo>
                      <a:cubicBezTo>
                        <a:pt x="2714026" y="1301262"/>
                        <a:pt x="2482795" y="1137407"/>
                        <a:pt x="2384023" y="903886"/>
                      </a:cubicBezTo>
                      <a:lnTo>
                        <a:pt x="2352715" y="803029"/>
                      </a:lnTo>
                      <a:lnTo>
                        <a:pt x="1281446" y="803029"/>
                      </a:lnTo>
                      <a:lnTo>
                        <a:pt x="1250138" y="903886"/>
                      </a:lnTo>
                      <a:cubicBezTo>
                        <a:pt x="1151367" y="1137407"/>
                        <a:pt x="920136" y="1301262"/>
                        <a:pt x="650634" y="1301262"/>
                      </a:cubicBezTo>
                      <a:cubicBezTo>
                        <a:pt x="291299" y="1301262"/>
                        <a:pt x="0" y="1009965"/>
                        <a:pt x="0" y="650631"/>
                      </a:cubicBezTo>
                      <a:cubicBezTo>
                        <a:pt x="0" y="291297"/>
                        <a:pt x="291299" y="0"/>
                        <a:pt x="650634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8569572" y="13062504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74" name="Rectangle 173"/>
              <p:cNvSpPr/>
              <p:nvPr/>
            </p:nvSpPr>
            <p:spPr>
              <a:xfrm>
                <a:off x="10197176" y="9200703"/>
                <a:ext cx="346246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6" name="Group 205" descr="Down:  Group 24"/>
            <p:cNvGrpSpPr/>
            <p:nvPr/>
          </p:nvGrpSpPr>
          <p:grpSpPr>
            <a:xfrm>
              <a:off x="3176182" y="18596010"/>
              <a:ext cx="8278383" cy="1301272"/>
              <a:chOff x="3198497" y="14196970"/>
              <a:chExt cx="8278383" cy="1301272"/>
            </a:xfrm>
          </p:grpSpPr>
          <p:sp>
            <p:nvSpPr>
              <p:cNvPr id="207" name="Freeform 206"/>
              <p:cNvSpPr/>
              <p:nvPr/>
            </p:nvSpPr>
            <p:spPr>
              <a:xfrm>
                <a:off x="3198497" y="14196970"/>
                <a:ext cx="5967054" cy="1301262"/>
              </a:xfrm>
              <a:custGeom>
                <a:avLst/>
                <a:gdLst>
                  <a:gd name="connsiteX0" fmla="*/ 650634 w 5967054"/>
                  <a:gd name="connsiteY0" fmla="*/ 0 h 1301262"/>
                  <a:gd name="connsiteX1" fmla="*/ 1250138 w 5967054"/>
                  <a:gd name="connsiteY1" fmla="*/ 397376 h 1301262"/>
                  <a:gd name="connsiteX2" fmla="*/ 1276339 w 5967054"/>
                  <a:gd name="connsiteY2" fmla="*/ 481782 h 1301262"/>
                  <a:gd name="connsiteX3" fmla="*/ 2357822 w 5967054"/>
                  <a:gd name="connsiteY3" fmla="*/ 481782 h 1301262"/>
                  <a:gd name="connsiteX4" fmla="*/ 2384023 w 5967054"/>
                  <a:gd name="connsiteY4" fmla="*/ 397376 h 1301262"/>
                  <a:gd name="connsiteX5" fmla="*/ 2983527 w 5967054"/>
                  <a:gd name="connsiteY5" fmla="*/ 0 h 1301262"/>
                  <a:gd name="connsiteX6" fmla="*/ 3583031 w 5967054"/>
                  <a:gd name="connsiteY6" fmla="*/ 397376 h 1301262"/>
                  <a:gd name="connsiteX7" fmla="*/ 3609232 w 5967054"/>
                  <a:gd name="connsiteY7" fmla="*/ 481782 h 1301262"/>
                  <a:gd name="connsiteX8" fmla="*/ 4690715 w 5967054"/>
                  <a:gd name="connsiteY8" fmla="*/ 481782 h 1301262"/>
                  <a:gd name="connsiteX9" fmla="*/ 4716916 w 5967054"/>
                  <a:gd name="connsiteY9" fmla="*/ 397376 h 1301262"/>
                  <a:gd name="connsiteX10" fmla="*/ 5316420 w 5967054"/>
                  <a:gd name="connsiteY10" fmla="*/ 0 h 1301262"/>
                  <a:gd name="connsiteX11" fmla="*/ 5967054 w 5967054"/>
                  <a:gd name="connsiteY11" fmla="*/ 650630 h 1301262"/>
                  <a:gd name="connsiteX12" fmla="*/ 5316420 w 5967054"/>
                  <a:gd name="connsiteY12" fmla="*/ 1301260 h 1301262"/>
                  <a:gd name="connsiteX13" fmla="*/ 4716916 w 5967054"/>
                  <a:gd name="connsiteY13" fmla="*/ 903884 h 1301262"/>
                  <a:gd name="connsiteX14" fmla="*/ 4690714 w 5967054"/>
                  <a:gd name="connsiteY14" fmla="*/ 819476 h 1301262"/>
                  <a:gd name="connsiteX15" fmla="*/ 3609234 w 5967054"/>
                  <a:gd name="connsiteY15" fmla="*/ 819476 h 1301262"/>
                  <a:gd name="connsiteX16" fmla="*/ 3583031 w 5967054"/>
                  <a:gd name="connsiteY16" fmla="*/ 903886 h 1301262"/>
                  <a:gd name="connsiteX17" fmla="*/ 2983527 w 5967054"/>
                  <a:gd name="connsiteY17" fmla="*/ 1301262 h 1301262"/>
                  <a:gd name="connsiteX18" fmla="*/ 2384023 w 5967054"/>
                  <a:gd name="connsiteY18" fmla="*/ 903886 h 1301262"/>
                  <a:gd name="connsiteX19" fmla="*/ 2357821 w 5967054"/>
                  <a:gd name="connsiteY19" fmla="*/ 819476 h 1301262"/>
                  <a:gd name="connsiteX20" fmla="*/ 1276341 w 5967054"/>
                  <a:gd name="connsiteY20" fmla="*/ 819476 h 1301262"/>
                  <a:gd name="connsiteX21" fmla="*/ 1250138 w 5967054"/>
                  <a:gd name="connsiteY21" fmla="*/ 903886 h 1301262"/>
                  <a:gd name="connsiteX22" fmla="*/ 650634 w 5967054"/>
                  <a:gd name="connsiteY22" fmla="*/ 1301262 h 1301262"/>
                  <a:gd name="connsiteX23" fmla="*/ 0 w 5967054"/>
                  <a:gd name="connsiteY23" fmla="*/ 650632 h 1301262"/>
                  <a:gd name="connsiteX24" fmla="*/ 650634 w 5967054"/>
                  <a:gd name="connsiteY2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67054" h="1301262">
                    <a:moveTo>
                      <a:pt x="650634" y="0"/>
                    </a:moveTo>
                    <a:cubicBezTo>
                      <a:pt x="920136" y="0"/>
                      <a:pt x="1151367" y="163854"/>
                      <a:pt x="1250138" y="397376"/>
                    </a:cubicBezTo>
                    <a:lnTo>
                      <a:pt x="1276339" y="481782"/>
                    </a:lnTo>
                    <a:lnTo>
                      <a:pt x="2357822" y="481782"/>
                    </a:lnTo>
                    <a:lnTo>
                      <a:pt x="2384023" y="397376"/>
                    </a:lnTo>
                    <a:cubicBezTo>
                      <a:pt x="2482795" y="163854"/>
                      <a:pt x="2714026" y="0"/>
                      <a:pt x="2983527" y="0"/>
                    </a:cubicBezTo>
                    <a:cubicBezTo>
                      <a:pt x="3253029" y="0"/>
                      <a:pt x="3484259" y="163854"/>
                      <a:pt x="3583031" y="397376"/>
                    </a:cubicBezTo>
                    <a:lnTo>
                      <a:pt x="3609232" y="481782"/>
                    </a:lnTo>
                    <a:lnTo>
                      <a:pt x="4690715" y="481782"/>
                    </a:lnTo>
                    <a:lnTo>
                      <a:pt x="4716916" y="397376"/>
                    </a:lnTo>
                    <a:cubicBezTo>
                      <a:pt x="4815688" y="163854"/>
                      <a:pt x="5046919" y="0"/>
                      <a:pt x="5316420" y="0"/>
                    </a:cubicBezTo>
                    <a:cubicBezTo>
                      <a:pt x="5675755" y="0"/>
                      <a:pt x="5967054" y="291296"/>
                      <a:pt x="5967054" y="650630"/>
                    </a:cubicBezTo>
                    <a:cubicBezTo>
                      <a:pt x="5967054" y="1009964"/>
                      <a:pt x="5675755" y="1301260"/>
                      <a:pt x="5316420" y="1301260"/>
                    </a:cubicBezTo>
                    <a:cubicBezTo>
                      <a:pt x="5046919" y="1301260"/>
                      <a:pt x="4815688" y="1137406"/>
                      <a:pt x="4716916" y="903884"/>
                    </a:cubicBezTo>
                    <a:lnTo>
                      <a:pt x="4690714" y="819476"/>
                    </a:lnTo>
                    <a:lnTo>
                      <a:pt x="3609234" y="819476"/>
                    </a:lnTo>
                    <a:lnTo>
                      <a:pt x="3583031" y="903886"/>
                    </a:lnTo>
                    <a:cubicBezTo>
                      <a:pt x="3484259" y="1137406"/>
                      <a:pt x="3253029" y="1301262"/>
                      <a:pt x="2983527" y="1301262"/>
                    </a:cubicBezTo>
                    <a:cubicBezTo>
                      <a:pt x="2714026" y="1301262"/>
                      <a:pt x="2482795" y="1137406"/>
                      <a:pt x="2384023" y="903886"/>
                    </a:cubicBezTo>
                    <a:lnTo>
                      <a:pt x="2357821" y="819476"/>
                    </a:lnTo>
                    <a:lnTo>
                      <a:pt x="1276341" y="819476"/>
                    </a:lnTo>
                    <a:lnTo>
                      <a:pt x="1250138" y="903886"/>
                    </a:lnTo>
                    <a:cubicBezTo>
                      <a:pt x="1151367" y="1137406"/>
                      <a:pt x="920136" y="1301262"/>
                      <a:pt x="650634" y="1301262"/>
                    </a:cubicBezTo>
                    <a:cubicBezTo>
                      <a:pt x="291299" y="1301262"/>
                      <a:pt x="0" y="1009964"/>
                      <a:pt x="0" y="650632"/>
                    </a:cubicBezTo>
                    <a:cubicBezTo>
                      <a:pt x="0" y="291296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10197175" y="14196981"/>
                <a:ext cx="127970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9" name="Group 208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210" name="Group 209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212" name="Oval 211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1" name="Rectangle 210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3211300" y="6902459"/>
            <a:ext cx="11600173" cy="1301263"/>
            <a:chOff x="3211112" y="3917960"/>
            <a:chExt cx="11600173" cy="1301263"/>
          </a:xfrm>
        </p:grpSpPr>
        <p:grpSp>
          <p:nvGrpSpPr>
            <p:cNvPr id="216" name="Group 215"/>
            <p:cNvGrpSpPr/>
            <p:nvPr/>
          </p:nvGrpSpPr>
          <p:grpSpPr>
            <a:xfrm>
              <a:off x="3211112" y="3917961"/>
              <a:ext cx="5967053" cy="1301262"/>
              <a:chOff x="3903786" y="8066229"/>
              <a:chExt cx="5967053" cy="1301262"/>
            </a:xfrm>
          </p:grpSpPr>
          <p:sp>
            <p:nvSpPr>
              <p:cNvPr id="218" name="Oval 217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7" name="Rectangle 216"/>
            <p:cNvSpPr/>
            <p:nvPr/>
          </p:nvSpPr>
          <p:spPr>
            <a:xfrm>
              <a:off x="10209790" y="3917960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3291" y="2538992"/>
            <a:ext cx="20747989" cy="1301277"/>
            <a:chOff x="353291" y="2538992"/>
            <a:chExt cx="20747989" cy="1301277"/>
          </a:xfrm>
        </p:grpSpPr>
        <p:grpSp>
          <p:nvGrpSpPr>
            <p:cNvPr id="221" name="Group 220"/>
            <p:cNvGrpSpPr/>
            <p:nvPr/>
          </p:nvGrpSpPr>
          <p:grpSpPr>
            <a:xfrm>
              <a:off x="353291" y="2538992"/>
              <a:ext cx="20747989" cy="1301277"/>
              <a:chOff x="353451" y="14205690"/>
              <a:chExt cx="20747989" cy="1301277"/>
            </a:xfrm>
          </p:grpSpPr>
          <p:sp>
            <p:nvSpPr>
              <p:cNvPr id="222" name="Rounded Rectangle 221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None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10197174" y="14363700"/>
                <a:ext cx="1279705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4" name="Oval 233"/>
            <p:cNvSpPr/>
            <p:nvPr/>
          </p:nvSpPr>
          <p:spPr>
            <a:xfrm>
              <a:off x="3252952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5585845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918738" y="2595346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5" name="Rounded Rectangle 224"/>
          <p:cNvSpPr/>
          <p:nvPr/>
        </p:nvSpPr>
        <p:spPr>
          <a:xfrm>
            <a:off x="353291" y="5442754"/>
            <a:ext cx="20747989" cy="13012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3252952" y="5503236"/>
            <a:ext cx="1188720" cy="11887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0199322" y="5603072"/>
            <a:ext cx="10727478" cy="10256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0197014" y="5600764"/>
            <a:ext cx="14559912" cy="10256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85845" y="5503236"/>
            <a:ext cx="1188720" cy="1188720"/>
            <a:chOff x="5585845" y="5503236"/>
            <a:chExt cx="1188720" cy="1188720"/>
          </a:xfrm>
        </p:grpSpPr>
        <p:sp>
          <p:nvSpPr>
            <p:cNvPr id="232" name="Oval 231"/>
            <p:cNvSpPr/>
            <p:nvPr/>
          </p:nvSpPr>
          <p:spPr>
            <a:xfrm>
              <a:off x="5585845" y="5503236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6057666" y="5976438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18738" y="5503235"/>
            <a:ext cx="1188720" cy="1188720"/>
            <a:chOff x="7918738" y="5503235"/>
            <a:chExt cx="1188720" cy="1188720"/>
          </a:xfrm>
        </p:grpSpPr>
        <p:sp>
          <p:nvSpPr>
            <p:cNvPr id="233" name="Oval 232"/>
            <p:cNvSpPr/>
            <p:nvPr/>
          </p:nvSpPr>
          <p:spPr>
            <a:xfrm>
              <a:off x="7918738" y="5503235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8387378" y="598577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3291" y="12683873"/>
            <a:ext cx="20747989" cy="1301277"/>
            <a:chOff x="353291" y="12683873"/>
            <a:chExt cx="20747989" cy="1301277"/>
          </a:xfrm>
        </p:grpSpPr>
        <p:grpSp>
          <p:nvGrpSpPr>
            <p:cNvPr id="227" name="Group 226"/>
            <p:cNvGrpSpPr/>
            <p:nvPr/>
          </p:nvGrpSpPr>
          <p:grpSpPr>
            <a:xfrm>
              <a:off x="353291" y="12683873"/>
              <a:ext cx="20747989" cy="1301277"/>
              <a:chOff x="353451" y="14205690"/>
              <a:chExt cx="20747989" cy="1301277"/>
            </a:xfrm>
          </p:grpSpPr>
          <p:sp>
            <p:nvSpPr>
              <p:cNvPr id="228" name="Rounded Rectangle 227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B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10197174" y="14363700"/>
                <a:ext cx="8516983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2" name="Oval 241"/>
            <p:cNvSpPr/>
            <p:nvPr/>
          </p:nvSpPr>
          <p:spPr>
            <a:xfrm>
              <a:off x="5594358" y="12739473"/>
              <a:ext cx="1188720" cy="1188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3220627" y="12739473"/>
              <a:ext cx="1188720" cy="1188720"/>
              <a:chOff x="5585845" y="5503236"/>
              <a:chExt cx="1188720" cy="1188720"/>
            </a:xfrm>
          </p:grpSpPr>
          <p:sp>
            <p:nvSpPr>
              <p:cNvPr id="244" name="Oval 243"/>
              <p:cNvSpPr/>
              <p:nvPr/>
            </p:nvSpPr>
            <p:spPr>
              <a:xfrm>
                <a:off x="5585845" y="5503236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6057666" y="5976438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7918738" y="12739473"/>
              <a:ext cx="1188720" cy="1188720"/>
              <a:chOff x="7918738" y="5503235"/>
              <a:chExt cx="1188720" cy="1188720"/>
            </a:xfrm>
          </p:grpSpPr>
          <p:sp>
            <p:nvSpPr>
              <p:cNvPr id="247" name="Oval 246"/>
              <p:cNvSpPr/>
              <p:nvPr/>
            </p:nvSpPr>
            <p:spPr>
              <a:xfrm>
                <a:off x="7918738" y="5503235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387378" y="5985771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9" name="Rectangle 118"/>
          <p:cNvSpPr/>
          <p:nvPr/>
        </p:nvSpPr>
        <p:spPr>
          <a:xfrm>
            <a:off x="10174860" y="20272311"/>
            <a:ext cx="10727478" cy="10256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10174860" y="20264163"/>
            <a:ext cx="10876014" cy="1031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0008759" y="5352710"/>
            <a:ext cx="15054114" cy="152644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0214611" y="5783080"/>
            <a:ext cx="3878167" cy="7121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10178713" y="20425370"/>
            <a:ext cx="129940" cy="7121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3106444" y="8255060"/>
            <a:ext cx="6138714" cy="147196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106444" y="15592785"/>
            <a:ext cx="6138714" cy="14615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13124" y="19903491"/>
            <a:ext cx="21113043" cy="176166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9804298" y="291805"/>
            <a:ext cx="16907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are the elements of ‘B’ distributed?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19797170" y="1409722"/>
            <a:ext cx="76626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Set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788E-6 -5.09102E-7 L 8.56121E-5 -0.2899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45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8015E-6 -6.32521E-7 L 0.00148 -0.2891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-14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124E-6 7.77538E-7 L 0.00178 -0.2897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4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119" grpId="0" animBg="1"/>
      <p:bldP spid="265" grpId="0" animBg="1"/>
      <p:bldP spid="115" grpId="0" animBg="1"/>
      <p:bldP spid="117" grpId="0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pture-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43840"/>
            <a:ext cx="35228783" cy="197815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7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10588" y="4990589"/>
            <a:ext cx="1793632" cy="1421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843481" y="5268148"/>
            <a:ext cx="1793632" cy="1143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176374" y="5119454"/>
            <a:ext cx="1793632" cy="12921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38150" y="6807886"/>
            <a:ext cx="12070080" cy="6873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8403074" y="8841130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403074" y="10482364"/>
            <a:ext cx="1188720" cy="1188720"/>
            <a:chOff x="17893714" y="10267049"/>
            <a:chExt cx="1188720" cy="1188720"/>
          </a:xfrm>
        </p:grpSpPr>
        <p:sp>
          <p:nvSpPr>
            <p:cNvPr id="13" name="Oval 12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16070181" y="8873989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403074" y="12076775"/>
            <a:ext cx="1301267" cy="13012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6070181" y="8873989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00A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3737288" y="8873989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3737288" y="8873989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00A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35967" y="8537567"/>
            <a:ext cx="46585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</a:rPr>
              <a:t>Must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</a:rPr>
              <a:t>May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</a:rPr>
              <a:t>Must Not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070181" y="10515223"/>
            <a:ext cx="1188720" cy="1188720"/>
            <a:chOff x="17893714" y="10267049"/>
            <a:chExt cx="1188720" cy="1188720"/>
          </a:xfrm>
        </p:grpSpPr>
        <p:sp>
          <p:nvSpPr>
            <p:cNvPr id="24" name="Oval 23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16070181" y="12109634"/>
            <a:ext cx="1301267" cy="13012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737288" y="10515223"/>
            <a:ext cx="1188720" cy="1188720"/>
            <a:chOff x="17893714" y="10267049"/>
            <a:chExt cx="1188720" cy="1188720"/>
          </a:xfrm>
        </p:grpSpPr>
        <p:sp>
          <p:nvSpPr>
            <p:cNvPr id="30" name="Oval 29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13737288" y="12109634"/>
            <a:ext cx="1301267" cy="13012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793561" y="7105296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00A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3623246" y="8567311"/>
            <a:ext cx="10182222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16070181" y="7079182"/>
            <a:ext cx="1188720" cy="1188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rgbClr val="00A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8403074" y="7068838"/>
            <a:ext cx="1188720" cy="1188720"/>
            <a:chOff x="17893714" y="10267049"/>
            <a:chExt cx="1188720" cy="1188720"/>
          </a:xfrm>
        </p:grpSpPr>
        <p:sp>
          <p:nvSpPr>
            <p:cNvPr id="44" name="Oval 43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00A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rgbClr val="00A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8403074" y="10482364"/>
            <a:ext cx="1188720" cy="1188720"/>
            <a:chOff x="17893714" y="10267049"/>
            <a:chExt cx="1188720" cy="1188720"/>
          </a:xfrm>
        </p:grpSpPr>
        <p:sp>
          <p:nvSpPr>
            <p:cNvPr id="47" name="Oval 46"/>
            <p:cNvSpPr/>
            <p:nvPr/>
          </p:nvSpPr>
          <p:spPr>
            <a:xfrm>
              <a:off x="17893714" y="10267049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00A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8365535" y="1074025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rgbClr val="00A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3793562" y="14154802"/>
            <a:ext cx="10461143" cy="1301262"/>
            <a:chOff x="3198498" y="9200703"/>
            <a:chExt cx="10461143" cy="1301262"/>
          </a:xfrm>
        </p:grpSpPr>
        <p:grpSp>
          <p:nvGrpSpPr>
            <p:cNvPr id="63" name="Group 62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65" name="Freeform 64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3793561" y="15995802"/>
            <a:ext cx="8278383" cy="1301272"/>
            <a:chOff x="3198497" y="14196970"/>
            <a:chExt cx="8278383" cy="1301272"/>
          </a:xfrm>
        </p:grpSpPr>
        <p:sp>
          <p:nvSpPr>
            <p:cNvPr id="68" name="Freeform 67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20734522" y="7038185"/>
            <a:ext cx="4742170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33" grpId="0" animBg="1"/>
      <p:bldP spid="42" grpId="0" animBg="1"/>
      <p:bldP spid="7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36580763" cy="178758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Elements &amp; Attributes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1" y="808868"/>
            <a:ext cx="34442400" cy="18763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0655" y="15102289"/>
            <a:ext cx="9947563" cy="2132765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09928" y="13217236"/>
            <a:ext cx="11513127" cy="635540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9928" y="735766"/>
            <a:ext cx="11513127" cy="635540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691" y="18883348"/>
            <a:ext cx="22958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do documentaries compare to adventure movies?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7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808868"/>
            <a:ext cx="33355013" cy="202557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0655" y="6040583"/>
            <a:ext cx="9947563" cy="7398326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09928" y="735766"/>
            <a:ext cx="11513127" cy="635540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6691" y="18883348"/>
            <a:ext cx="22958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do documentaries compare to adventure movies?</a:t>
            </a:r>
          </a:p>
        </p:txBody>
      </p:sp>
    </p:spTree>
    <p:extLst>
      <p:ext uri="{BB962C8B-B14F-4D97-AF65-F5344CB8AC3E}">
        <p14:creationId xmlns:p14="http://schemas.microsoft.com/office/powerpoint/2010/main" val="428135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Approach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8588870" y="4775879"/>
            <a:ext cx="16162855" cy="1919881"/>
          </a:xfrm>
        </p:spPr>
        <p:txBody>
          <a:bodyPr>
            <a:normAutofit/>
          </a:bodyPr>
          <a:lstStyle/>
          <a:p>
            <a:r>
              <a:rPr lang="en-US" sz="11500" dirty="0" smtClean="0">
                <a:latin typeface="Vollkorn Bold" panose="02000503080000020003" pitchFamily="2" charset="0"/>
              </a:rPr>
              <a:t>Problem Driven</a:t>
            </a:r>
            <a:endParaRPr lang="en-US" sz="11500" dirty="0">
              <a:latin typeface="Vollkorn Bold" panose="02000503080000020003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8588870" y="6695753"/>
            <a:ext cx="16162855" cy="11857523"/>
          </a:xfrm>
        </p:spPr>
        <p:txBody>
          <a:bodyPr/>
          <a:lstStyle/>
          <a:p>
            <a:r>
              <a:rPr lang="en-US" dirty="0" smtClean="0"/>
              <a:t>Solving a domain problem of collaborator</a:t>
            </a:r>
          </a:p>
          <a:p>
            <a:r>
              <a:rPr lang="en-US" dirty="0" smtClean="0"/>
              <a:t>Complex, targeted systems</a:t>
            </a:r>
          </a:p>
          <a:p>
            <a:r>
              <a:rPr lang="en-US" dirty="0" smtClean="0"/>
              <a:t>Help answer important questions</a:t>
            </a:r>
          </a:p>
          <a:p>
            <a:pPr lvl="1"/>
            <a:r>
              <a:rPr lang="en-US" i="1" dirty="0" smtClean="0"/>
              <a:t>What characterizes a cancer subtype?</a:t>
            </a:r>
          </a:p>
          <a:p>
            <a:pPr lvl="1"/>
            <a:r>
              <a:rPr lang="en-US" i="1" dirty="0" smtClean="0"/>
              <a:t>Which drug works for these patients?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Visualization Application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1829038" y="4775886"/>
            <a:ext cx="16169204" cy="1919881"/>
          </a:xfrm>
        </p:spPr>
        <p:txBody>
          <a:bodyPr>
            <a:normAutofit/>
          </a:bodyPr>
          <a:lstStyle/>
          <a:p>
            <a:r>
              <a:rPr lang="en-US" sz="11500" dirty="0" smtClean="0">
                <a:latin typeface="Vollkorn Bold" panose="02000503080000020003" pitchFamily="2" charset="0"/>
              </a:rPr>
              <a:t>Technique Driven</a:t>
            </a:r>
            <a:endParaRPr lang="en-US" sz="11500" dirty="0">
              <a:latin typeface="Vollkorn Bold" panose="02000503080000020003" pitchFamily="2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1829038" y="6695760"/>
            <a:ext cx="16169204" cy="11857523"/>
          </a:xfrm>
        </p:spPr>
        <p:txBody>
          <a:bodyPr/>
          <a:lstStyle/>
          <a:p>
            <a:r>
              <a:rPr lang="en-US" dirty="0" smtClean="0"/>
              <a:t>Solving a general visual analysis problem</a:t>
            </a:r>
          </a:p>
          <a:p>
            <a:r>
              <a:rPr lang="en-US" dirty="0" smtClean="0"/>
              <a:t>Broad application</a:t>
            </a:r>
          </a:p>
          <a:p>
            <a:r>
              <a:rPr lang="en-US" dirty="0" smtClean="0"/>
              <a:t>General questions</a:t>
            </a:r>
          </a:p>
          <a:p>
            <a:pPr lvl="1"/>
            <a:r>
              <a:rPr lang="en-US" i="1" dirty="0" smtClean="0"/>
              <a:t>How to visualize many sets?</a:t>
            </a:r>
            <a:endParaRPr lang="en-US" i="1" dirty="0"/>
          </a:p>
          <a:p>
            <a:pPr lvl="1"/>
            <a:r>
              <a:rPr lang="en-US" i="1" dirty="0" smtClean="0"/>
              <a:t>How to make rankings interactive?</a:t>
            </a:r>
            <a:endParaRPr lang="en-US" i="1" dirty="0"/>
          </a:p>
          <a:p>
            <a:r>
              <a:rPr lang="en-US" dirty="0" smtClean="0">
                <a:solidFill>
                  <a:schemeClr val="accent1"/>
                </a:solidFill>
              </a:rPr>
              <a:t>Visualization Method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  <p:bldP spid="6" grpId="0" build="p"/>
      <p:bldP spid="7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Genetics</a:t>
            </a:r>
          </a:p>
          <a:p>
            <a:r>
              <a:rPr lang="en-US" dirty="0" smtClean="0"/>
              <a:t>Economics</a:t>
            </a:r>
          </a:p>
          <a:p>
            <a:r>
              <a:rPr lang="en-US" dirty="0" smtClean="0"/>
              <a:t>Pharmacology</a:t>
            </a:r>
          </a:p>
          <a:p>
            <a:r>
              <a:rPr lang="en-US" dirty="0" smtClean="0"/>
              <a:t>Social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632" y="5821680"/>
            <a:ext cx="23544834" cy="99364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Comfortable: ~15 sets</a:t>
            </a:r>
          </a:p>
          <a:p>
            <a:r>
              <a:rPr lang="en-US" dirty="0" smtClean="0"/>
              <a:t>Possible: ~40 sets</a:t>
            </a:r>
          </a:p>
          <a:p>
            <a:r>
              <a:rPr lang="en-US" dirty="0" smtClean="0"/>
              <a:t>Scales with the number of </a:t>
            </a:r>
            <a:br>
              <a:rPr lang="en-US" dirty="0" smtClean="0"/>
            </a:br>
            <a:r>
              <a:rPr lang="en-US" dirty="0" smtClean="0"/>
              <a:t>non-empty intersections</a:t>
            </a:r>
          </a:p>
          <a:p>
            <a:pPr lvl="1"/>
            <a:r>
              <a:rPr lang="en-US" dirty="0" smtClean="0"/>
              <a:t>Most datasets are sparse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232" y="3599478"/>
            <a:ext cx="17282539" cy="159873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82004" y="12589715"/>
            <a:ext cx="1988636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2182004" y="8279130"/>
            <a:ext cx="0" cy="1180719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Deviation Measure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14080" y="15765955"/>
            <a:ext cx="967924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641600" y="7267472"/>
            <a:ext cx="11043150" cy="1301261"/>
            <a:chOff x="1727200" y="4067072"/>
            <a:chExt cx="11043150" cy="1301261"/>
          </a:xfrm>
        </p:grpSpPr>
        <p:sp>
          <p:nvSpPr>
            <p:cNvPr id="6" name="Rectangle 5"/>
            <p:cNvSpPr/>
            <p:nvPr/>
          </p:nvSpPr>
          <p:spPr>
            <a:xfrm>
              <a:off x="3327020" y="4067072"/>
              <a:ext cx="4721665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50%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048685" y="4067072"/>
              <a:ext cx="4721665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27200" y="4117537"/>
              <a:ext cx="8659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A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679270" y="9189679"/>
            <a:ext cx="11005480" cy="1301261"/>
            <a:chOff x="1764870" y="5989279"/>
            <a:chExt cx="11005480" cy="1301261"/>
          </a:xfrm>
        </p:grpSpPr>
        <p:sp>
          <p:nvSpPr>
            <p:cNvPr id="8" name="Rectangle 7"/>
            <p:cNvSpPr/>
            <p:nvPr/>
          </p:nvSpPr>
          <p:spPr>
            <a:xfrm>
              <a:off x="3327020" y="5989279"/>
              <a:ext cx="4721665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prstClr val="white"/>
                  </a:solidFill>
                </a:rPr>
                <a:t>50%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048685" y="5989279"/>
              <a:ext cx="4721665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64870" y="6039744"/>
              <a:ext cx="7906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118080" y="8279130"/>
            <a:ext cx="14164995" cy="1301261"/>
            <a:chOff x="14203680" y="5078730"/>
            <a:chExt cx="14164995" cy="1301261"/>
          </a:xfrm>
        </p:grpSpPr>
        <p:sp>
          <p:nvSpPr>
            <p:cNvPr id="12" name="Right Arrow 11"/>
            <p:cNvSpPr/>
            <p:nvPr/>
          </p:nvSpPr>
          <p:spPr>
            <a:xfrm>
              <a:off x="14203680" y="5078730"/>
              <a:ext cx="1676400" cy="96101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925345" y="5078730"/>
              <a:ext cx="2342259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25%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267604" y="5078730"/>
              <a:ext cx="7101071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8406415" y="6207193"/>
            <a:ext cx="13815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Expected if A and B independent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53909" y="11269736"/>
            <a:ext cx="4991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 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9839745" y="11269736"/>
            <a:ext cx="9443330" cy="1301261"/>
            <a:chOff x="18925345" y="8069336"/>
            <a:chExt cx="9443330" cy="1301261"/>
          </a:xfrm>
        </p:grpSpPr>
        <p:sp>
          <p:nvSpPr>
            <p:cNvPr id="20" name="Rectangle 19"/>
            <p:cNvSpPr/>
            <p:nvPr/>
          </p:nvSpPr>
          <p:spPr>
            <a:xfrm>
              <a:off x="18925345" y="8069336"/>
              <a:ext cx="4330895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40%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256240" y="8069336"/>
              <a:ext cx="5112435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4487951" y="12674417"/>
            <a:ext cx="691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&gt; then expected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53909" y="14464694"/>
            <a:ext cx="4991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 2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9839745" y="14464694"/>
            <a:ext cx="9443330" cy="1301261"/>
            <a:chOff x="18925345" y="11264294"/>
            <a:chExt cx="9443330" cy="1301261"/>
          </a:xfrm>
        </p:grpSpPr>
        <p:sp>
          <p:nvSpPr>
            <p:cNvPr id="28" name="Rectangle 27"/>
            <p:cNvSpPr/>
            <p:nvPr/>
          </p:nvSpPr>
          <p:spPr>
            <a:xfrm>
              <a:off x="18925345" y="11264294"/>
              <a:ext cx="1374335" cy="1301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prstClr val="white"/>
                  </a:solidFill>
                </a:rPr>
                <a:t>10%</a:t>
              </a:r>
              <a:endParaRPr 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0299680" y="11264294"/>
              <a:ext cx="8068995" cy="130126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70640" y="15818932"/>
            <a:ext cx="691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&lt; then expected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089051" y="8279130"/>
                <a:ext cx="245612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A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B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9051" y="8279130"/>
                <a:ext cx="2456122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18610" t="-19797" r="-17618" b="-40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829038" y="18422473"/>
            <a:ext cx="5860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prstClr val="white">
                    <a:lumMod val="50000"/>
                  </a:prstClr>
                </a:solidFill>
              </a:rPr>
              <a:t>[</a:t>
            </a:r>
            <a:r>
              <a:rPr lang="en-US" sz="6000" dirty="0" err="1" smtClean="0">
                <a:solidFill>
                  <a:prstClr val="white">
                    <a:lumMod val="50000"/>
                  </a:prstClr>
                </a:solidFill>
              </a:rPr>
              <a:t>Alsallakh</a:t>
            </a:r>
            <a:r>
              <a:rPr lang="en-US" sz="6000" dirty="0" smtClean="0">
                <a:solidFill>
                  <a:prstClr val="white">
                    <a:lumMod val="50000"/>
                  </a:prstClr>
                </a:solidFill>
              </a:rPr>
              <a:t> 2013]</a:t>
            </a:r>
            <a:endParaRPr lang="en-US" sz="60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2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/>
      <p:bldP spid="19" grpId="0"/>
      <p:bldP spid="25" grpId="0"/>
      <p:bldP spid="27" grpId="0"/>
      <p:bldP spid="30" grpId="0"/>
      <p:bldP spid="3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165467" y="7253204"/>
            <a:ext cx="20249829" cy="4411436"/>
          </a:xfrm>
        </p:spPr>
        <p:txBody>
          <a:bodyPr/>
          <a:lstStyle/>
          <a:p>
            <a:r>
              <a:rPr lang="en-US" dirty="0" smtClean="0"/>
              <a:t>http://vcg.github.io/upset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3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Grafik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7418" y="4005071"/>
            <a:ext cx="58159974" cy="183592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1836"/>
            <a:ext cx="36580763" cy="40032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Pathways</a:t>
            </a:r>
            <a:endParaRPr lang="en-US" sz="14402" dirty="0">
              <a:solidFill>
                <a:prstClr val="white"/>
              </a:solidFill>
              <a:latin typeface="Vollkorn Bold" panose="020005030800000200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885" y="136158"/>
            <a:ext cx="6174767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[Partl, </a:t>
            </a:r>
            <a:r>
              <a:rPr lang="en-US" sz="6001" dirty="0" err="1" smtClean="0">
                <a:solidFill>
                  <a:prstClr val="white"/>
                </a:solidFill>
              </a:rPr>
              <a:t>BioVis</a:t>
            </a:r>
            <a:r>
              <a:rPr lang="en-US" sz="6001" dirty="0" smtClean="0">
                <a:solidFill>
                  <a:prstClr val="white"/>
                </a:solidFill>
              </a:rPr>
              <a:t> </a:t>
            </a:r>
            <a:r>
              <a:rPr lang="en-US" sz="6001" dirty="0">
                <a:solidFill>
                  <a:prstClr val="white"/>
                </a:solidFill>
              </a:rPr>
              <a:t>‘12]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85" y="1015223"/>
            <a:ext cx="6638356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srgbClr val="00A950"/>
                </a:solidFill>
              </a:rPr>
              <a:t>Best Paper Award</a:t>
            </a:r>
            <a:endParaRPr lang="en-US" sz="6001" dirty="0">
              <a:solidFill>
                <a:srgbClr val="00A9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553" y="2914072"/>
            <a:ext cx="5910272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[Lex, </a:t>
            </a:r>
            <a:r>
              <a:rPr lang="en-US" sz="6001" dirty="0" err="1" smtClean="0">
                <a:solidFill>
                  <a:prstClr val="white"/>
                </a:solidFill>
              </a:rPr>
              <a:t>InfoVis</a:t>
            </a:r>
            <a:r>
              <a:rPr lang="en-US" sz="6001" dirty="0" smtClean="0">
                <a:solidFill>
                  <a:prstClr val="white"/>
                </a:solidFill>
              </a:rPr>
              <a:t> </a:t>
            </a:r>
            <a:r>
              <a:rPr lang="en-US" sz="6001" dirty="0">
                <a:solidFill>
                  <a:prstClr val="white"/>
                </a:solidFill>
              </a:rPr>
              <a:t>‘</a:t>
            </a:r>
            <a:r>
              <a:rPr lang="en-US" sz="6001" dirty="0" smtClean="0">
                <a:solidFill>
                  <a:prstClr val="white"/>
                </a:solidFill>
              </a:rPr>
              <a:t>13]</a:t>
            </a:r>
            <a:endParaRPr lang="en-US" sz="600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553" y="1949456"/>
            <a:ext cx="8060540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[Partl, BMC </a:t>
            </a:r>
            <a:r>
              <a:rPr lang="en-US" sz="6001" dirty="0" err="1" smtClean="0">
                <a:solidFill>
                  <a:prstClr val="white"/>
                </a:solidFill>
              </a:rPr>
              <a:t>Bioinf</a:t>
            </a:r>
            <a:r>
              <a:rPr lang="en-US" sz="6001" dirty="0" smtClean="0">
                <a:solidFill>
                  <a:prstClr val="white"/>
                </a:solidFill>
              </a:rPr>
              <a:t>. </a:t>
            </a:r>
            <a:r>
              <a:rPr lang="en-US" sz="6001" dirty="0">
                <a:solidFill>
                  <a:prstClr val="white"/>
                </a:solidFill>
              </a:rPr>
              <a:t>‘</a:t>
            </a:r>
            <a:r>
              <a:rPr lang="en-US" sz="6001" dirty="0" smtClean="0">
                <a:solidFill>
                  <a:prstClr val="white"/>
                </a:solidFill>
              </a:rPr>
              <a:t>13]</a:t>
            </a:r>
            <a:endParaRPr lang="en-US" sz="600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5900" dirty="0"/>
              <a:t>Alexander Lex, Christian Partl, Denis Kalkofen, Marc Streit, Anne Mai Wasserman, Samuel Gratzl, Dieter Schmalstieg and Hanspeter </a:t>
            </a:r>
            <a:r>
              <a:rPr lang="en-US" sz="5900" dirty="0" smtClean="0"/>
              <a:t>Pfister</a:t>
            </a:r>
            <a:r>
              <a:rPr lang="en-US" sz="7700" dirty="0" smtClean="0"/>
              <a:t/>
            </a:r>
            <a:br>
              <a:rPr lang="en-US" sz="7700" dirty="0" smtClean="0"/>
            </a:br>
            <a:r>
              <a:rPr lang="en-US" sz="7700" dirty="0" smtClean="0"/>
              <a:t>Entourage</a:t>
            </a:r>
            <a:r>
              <a:rPr lang="en-US" sz="7700" dirty="0"/>
              <a:t>: Visualizing Relationships between Biological Pathways using Contextual Subsets </a:t>
            </a:r>
            <a:r>
              <a:rPr lang="en-US" sz="7700" dirty="0" smtClean="0"/>
              <a:t/>
            </a:r>
            <a:br>
              <a:rPr lang="en-US" sz="7700" dirty="0" smtClean="0"/>
            </a:br>
            <a:r>
              <a:rPr lang="en-US" sz="7700" dirty="0" smtClean="0">
                <a:solidFill>
                  <a:schemeClr val="accent2"/>
                </a:solidFill>
              </a:rPr>
              <a:t>IEEE TVCG (</a:t>
            </a:r>
            <a:r>
              <a:rPr lang="en-US" sz="7700" dirty="0" err="1" smtClean="0">
                <a:solidFill>
                  <a:schemeClr val="accent2"/>
                </a:solidFill>
              </a:rPr>
              <a:t>InfoVis</a:t>
            </a:r>
            <a:r>
              <a:rPr lang="en-US" sz="7700" dirty="0" smtClean="0">
                <a:solidFill>
                  <a:schemeClr val="accent2"/>
                </a:solidFill>
              </a:rPr>
              <a:t> </a:t>
            </a:r>
            <a:r>
              <a:rPr lang="en-US" sz="7700" dirty="0">
                <a:solidFill>
                  <a:schemeClr val="accent2"/>
                </a:solidFill>
              </a:rPr>
              <a:t>'13</a:t>
            </a:r>
            <a:r>
              <a:rPr lang="en-US" sz="7700" dirty="0" smtClean="0">
                <a:solidFill>
                  <a:schemeClr val="accent2"/>
                </a:solidFill>
              </a:rPr>
              <a:t>), 2013</a:t>
            </a:r>
          </a:p>
          <a:p>
            <a:r>
              <a:rPr lang="en-US" sz="5900" i="1" dirty="0"/>
              <a:t>Christian Partl, Alexander Lex, Marc Streit, Denis Kalkofen, Karl </a:t>
            </a:r>
            <a:r>
              <a:rPr lang="en-US" sz="5900" i="1" dirty="0" err="1"/>
              <a:t>Kashofer</a:t>
            </a:r>
            <a:r>
              <a:rPr lang="en-US" sz="5900" i="1" dirty="0"/>
              <a:t> and Dieter </a:t>
            </a:r>
            <a:r>
              <a:rPr lang="en-US" sz="5900" i="1" dirty="0" smtClean="0"/>
              <a:t>Schmalstieg</a:t>
            </a:r>
            <a:r>
              <a:rPr lang="en-US" sz="7700" i="1" dirty="0" smtClean="0"/>
              <a:t/>
            </a:r>
            <a:br>
              <a:rPr lang="en-US" sz="7700" i="1" dirty="0" smtClean="0"/>
            </a:br>
            <a:r>
              <a:rPr lang="en-US" sz="7700" i="1" dirty="0" smtClean="0"/>
              <a:t>enRoute</a:t>
            </a:r>
            <a:r>
              <a:rPr lang="en-US" sz="7700" i="1" dirty="0"/>
              <a:t>: Dynamic Path Extraction from Biological Pathway Maps for Exploring Heterogeneous Experimental </a:t>
            </a:r>
            <a:r>
              <a:rPr lang="en-US" sz="7700" i="1" dirty="0" smtClean="0"/>
              <a:t>Datasets</a:t>
            </a:r>
            <a:br>
              <a:rPr lang="en-US" sz="7700" i="1" dirty="0" smtClean="0"/>
            </a:br>
            <a:r>
              <a:rPr lang="en-US" sz="7700" i="1" dirty="0" smtClean="0">
                <a:solidFill>
                  <a:schemeClr val="accent2"/>
                </a:solidFill>
              </a:rPr>
              <a:t>BMC </a:t>
            </a:r>
            <a:r>
              <a:rPr lang="en-US" sz="7700" i="1" dirty="0">
                <a:solidFill>
                  <a:schemeClr val="accent2"/>
                </a:solidFill>
              </a:rPr>
              <a:t>Bioinformatics</a:t>
            </a:r>
            <a:r>
              <a:rPr lang="en-US" sz="7700" i="1" dirty="0" smtClean="0">
                <a:solidFill>
                  <a:schemeClr val="accent2"/>
                </a:solidFill>
              </a:rPr>
              <a:t>, </a:t>
            </a:r>
            <a:r>
              <a:rPr lang="en-US" sz="7700" i="1" dirty="0">
                <a:solidFill>
                  <a:schemeClr val="accent2"/>
                </a:solidFill>
              </a:rPr>
              <a:t>2013</a:t>
            </a:r>
            <a:endParaRPr lang="en-US" sz="7700" i="1" dirty="0" smtClean="0">
              <a:solidFill>
                <a:schemeClr val="accent2"/>
              </a:solidFill>
            </a:endParaRPr>
          </a:p>
          <a:p>
            <a:r>
              <a:rPr lang="en-US" sz="5900" dirty="0"/>
              <a:t>Christian Partl, Alexander Lex, Marc Streit, Denis Kalkofen, Karl </a:t>
            </a:r>
            <a:r>
              <a:rPr lang="en-US" sz="5900" dirty="0" err="1"/>
              <a:t>Kashofer</a:t>
            </a:r>
            <a:r>
              <a:rPr lang="en-US" sz="5900" dirty="0"/>
              <a:t>, Dieter </a:t>
            </a:r>
            <a:r>
              <a:rPr lang="en-US" sz="5900" dirty="0" smtClean="0"/>
              <a:t>Schmalstieg</a:t>
            </a:r>
            <a:r>
              <a:rPr lang="en-US" sz="7700" dirty="0" smtClean="0"/>
              <a:t/>
            </a:r>
            <a:br>
              <a:rPr lang="en-US" sz="7700" dirty="0" smtClean="0"/>
            </a:br>
            <a:r>
              <a:rPr lang="en-US" sz="7700" dirty="0" smtClean="0"/>
              <a:t>enRoute</a:t>
            </a:r>
            <a:r>
              <a:rPr lang="en-US" sz="7700" dirty="0"/>
              <a:t>: Dynamic Path Extraction from Biological Pathway Maps for In-Depth Experimental Data </a:t>
            </a:r>
            <a:r>
              <a:rPr lang="en-US" sz="7700" dirty="0" smtClean="0"/>
              <a:t>Analysis</a:t>
            </a:r>
            <a:br>
              <a:rPr lang="en-US" sz="7700" dirty="0" smtClean="0"/>
            </a:br>
            <a:r>
              <a:rPr lang="en-US" sz="7700" dirty="0" err="1" smtClean="0">
                <a:solidFill>
                  <a:schemeClr val="accent2"/>
                </a:solidFill>
              </a:rPr>
              <a:t>BioVis</a:t>
            </a:r>
            <a:r>
              <a:rPr lang="en-US" sz="7700" dirty="0" smtClean="0">
                <a:solidFill>
                  <a:schemeClr val="accent2"/>
                </a:solidFill>
              </a:rPr>
              <a:t>, 2012</a:t>
            </a:r>
            <a:br>
              <a:rPr lang="en-US" sz="7700" dirty="0" smtClean="0">
                <a:solidFill>
                  <a:schemeClr val="accent2"/>
                </a:solidFill>
              </a:rPr>
            </a:br>
            <a:r>
              <a:rPr lang="en-US" sz="7700" dirty="0" smtClean="0">
                <a:solidFill>
                  <a:schemeClr val="accent1"/>
                </a:solidFill>
              </a:rPr>
              <a:t>Best </a:t>
            </a:r>
            <a:r>
              <a:rPr lang="en-US" sz="7700" dirty="0">
                <a:solidFill>
                  <a:schemeClr val="accent1"/>
                </a:solidFill>
              </a:rPr>
              <a:t>Paper </a:t>
            </a:r>
            <a:r>
              <a:rPr lang="en-US" sz="7700" dirty="0" smtClean="0">
                <a:solidFill>
                  <a:schemeClr val="accent1"/>
                </a:solidFill>
              </a:rPr>
              <a:t>Award</a:t>
            </a:r>
            <a:endParaRPr lang="en-US" sz="7700" dirty="0">
              <a:solidFill>
                <a:schemeClr val="accent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Pathway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85" y="3975495"/>
            <a:ext cx="33734839" cy="12940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7" y="1668773"/>
            <a:ext cx="15936686" cy="1922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0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bigger picture</a:t>
            </a:r>
            <a:endParaRPr lang="en-US" noProof="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87" y="3780251"/>
            <a:ext cx="27366602" cy="16664374"/>
          </a:xfrm>
        </p:spPr>
      </p:pic>
    </p:spTree>
    <p:extLst>
      <p:ext uri="{BB962C8B-B14F-4D97-AF65-F5344CB8AC3E}">
        <p14:creationId xmlns:p14="http://schemas.microsoft.com/office/powerpoint/2010/main" val="77116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uppieren 203"/>
          <p:cNvGrpSpPr/>
          <p:nvPr/>
        </p:nvGrpSpPr>
        <p:grpSpPr>
          <a:xfrm>
            <a:off x="8496021" y="3088444"/>
            <a:ext cx="19300653" cy="15843824"/>
            <a:chOff x="795111" y="843558"/>
            <a:chExt cx="1872208" cy="3528392"/>
          </a:xfrm>
        </p:grpSpPr>
        <p:sp>
          <p:nvSpPr>
            <p:cNvPr id="205" name="Abgerundetes Rechteck 204"/>
            <p:cNvSpPr/>
            <p:nvPr/>
          </p:nvSpPr>
          <p:spPr>
            <a:xfrm>
              <a:off x="795111" y="843558"/>
              <a:ext cx="1872208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206" name="Textfeld 205"/>
            <p:cNvSpPr txBox="1"/>
            <p:nvPr/>
          </p:nvSpPr>
          <p:spPr>
            <a:xfrm>
              <a:off x="1410910" y="913819"/>
              <a:ext cx="674724" cy="26734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Whole Network</a:t>
              </a:r>
            </a:p>
          </p:txBody>
        </p:sp>
      </p:grpSp>
      <p:grpSp>
        <p:nvGrpSpPr>
          <p:cNvPr id="150" name="Gruppieren 149"/>
          <p:cNvGrpSpPr/>
          <p:nvPr/>
        </p:nvGrpSpPr>
        <p:grpSpPr>
          <a:xfrm>
            <a:off x="25541766" y="4818730"/>
            <a:ext cx="10320855" cy="11808976"/>
            <a:chOff x="844381" y="843558"/>
            <a:chExt cx="1765180" cy="3528392"/>
          </a:xfrm>
        </p:grpSpPr>
        <p:sp>
          <p:nvSpPr>
            <p:cNvPr id="151" name="Abgerundetes Rechteck 150"/>
            <p:cNvSpPr/>
            <p:nvPr/>
          </p:nvSpPr>
          <p:spPr>
            <a:xfrm>
              <a:off x="844381" y="843558"/>
              <a:ext cx="1765180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2" name="Textfeld 151"/>
            <p:cNvSpPr txBox="1"/>
            <p:nvPr/>
          </p:nvSpPr>
          <p:spPr>
            <a:xfrm>
              <a:off x="1348881" y="913818"/>
              <a:ext cx="798777" cy="35868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Pathway C</a:t>
              </a:r>
            </a:p>
          </p:txBody>
        </p:sp>
      </p:grpSp>
      <p:grpSp>
        <p:nvGrpSpPr>
          <p:cNvPr id="153" name="Gruppieren 152"/>
          <p:cNvGrpSpPr/>
          <p:nvPr/>
        </p:nvGrpSpPr>
        <p:grpSpPr>
          <a:xfrm>
            <a:off x="14018986" y="4818727"/>
            <a:ext cx="10946640" cy="11808982"/>
            <a:chOff x="795111" y="843558"/>
            <a:chExt cx="1872208" cy="3528392"/>
          </a:xfrm>
        </p:grpSpPr>
        <p:sp>
          <p:nvSpPr>
            <p:cNvPr id="154" name="Abgerundetes Rechteck 153"/>
            <p:cNvSpPr/>
            <p:nvPr/>
          </p:nvSpPr>
          <p:spPr>
            <a:xfrm>
              <a:off x="795111" y="843558"/>
              <a:ext cx="1872208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5" name="Textfeld 154"/>
            <p:cNvSpPr txBox="1"/>
            <p:nvPr/>
          </p:nvSpPr>
          <p:spPr>
            <a:xfrm>
              <a:off x="1348880" y="913820"/>
              <a:ext cx="798777" cy="35868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Pathway B</a:t>
              </a:r>
            </a:p>
          </p:txBody>
        </p:sp>
      </p:grpSp>
      <p:grpSp>
        <p:nvGrpSpPr>
          <p:cNvPr id="156" name="Gruppieren 155"/>
          <p:cNvGrpSpPr/>
          <p:nvPr/>
        </p:nvGrpSpPr>
        <p:grpSpPr>
          <a:xfrm>
            <a:off x="842580" y="4789203"/>
            <a:ext cx="12600262" cy="11838506"/>
            <a:chOff x="795111" y="843558"/>
            <a:chExt cx="1872208" cy="3528392"/>
          </a:xfrm>
        </p:grpSpPr>
        <p:sp>
          <p:nvSpPr>
            <p:cNvPr id="157" name="Abgerundetes Rechteck 156"/>
            <p:cNvSpPr/>
            <p:nvPr/>
          </p:nvSpPr>
          <p:spPr>
            <a:xfrm>
              <a:off x="795111" y="843558"/>
              <a:ext cx="1872208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8" name="Textfeld 157"/>
            <p:cNvSpPr txBox="1"/>
            <p:nvPr/>
          </p:nvSpPr>
          <p:spPr>
            <a:xfrm>
              <a:off x="1395699" y="913818"/>
              <a:ext cx="705143" cy="35778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Pathway A</a:t>
              </a:r>
            </a:p>
          </p:txBody>
        </p:sp>
      </p:grpSp>
      <p:grpSp>
        <p:nvGrpSpPr>
          <p:cNvPr id="122" name="Gruppieren 121"/>
          <p:cNvGrpSpPr/>
          <p:nvPr/>
        </p:nvGrpSpPr>
        <p:grpSpPr>
          <a:xfrm>
            <a:off x="11486530" y="11576402"/>
            <a:ext cx="9257765" cy="6525655"/>
            <a:chOff x="3719907" y="1894001"/>
            <a:chExt cx="2314140" cy="1631201"/>
          </a:xfrm>
        </p:grpSpPr>
        <p:sp>
          <p:nvSpPr>
            <p:cNvPr id="123" name="Abgerundetes Rechteck 122"/>
            <p:cNvSpPr/>
            <p:nvPr/>
          </p:nvSpPr>
          <p:spPr>
            <a:xfrm>
              <a:off x="3727612" y="3237170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M</a:t>
              </a:r>
              <a:endParaRPr lang="en-US" sz="7201" i="1" dirty="0">
                <a:solidFill>
                  <a:prstClr val="black"/>
                </a:solidFill>
              </a:endParaRPr>
            </a:p>
          </p:txBody>
        </p:sp>
        <p:sp>
          <p:nvSpPr>
            <p:cNvPr id="124" name="Abgerundetes Rechteck 123"/>
            <p:cNvSpPr/>
            <p:nvPr/>
          </p:nvSpPr>
          <p:spPr>
            <a:xfrm>
              <a:off x="4318284" y="1894001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125" name="Abgerundetes Rechteck 124"/>
            <p:cNvSpPr/>
            <p:nvPr/>
          </p:nvSpPr>
          <p:spPr>
            <a:xfrm>
              <a:off x="5448505" y="1894001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126" name="Abgerundetes Rechteck 125"/>
            <p:cNvSpPr/>
            <p:nvPr/>
          </p:nvSpPr>
          <p:spPr>
            <a:xfrm>
              <a:off x="3719907" y="249644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127" name="Abgerundetes Rechteck 126"/>
            <p:cNvSpPr/>
            <p:nvPr/>
          </p:nvSpPr>
          <p:spPr>
            <a:xfrm>
              <a:off x="4872441" y="249644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128" name="Abgerundetes Rechteck 127"/>
            <p:cNvSpPr/>
            <p:nvPr/>
          </p:nvSpPr>
          <p:spPr>
            <a:xfrm>
              <a:off x="5457983" y="3237169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O</a:t>
              </a:r>
            </a:p>
          </p:txBody>
        </p:sp>
        <p:cxnSp>
          <p:nvCxnSpPr>
            <p:cNvPr id="129" name="Gerade Verbindung mit Pfeil 128"/>
            <p:cNvCxnSpPr>
              <a:stCxn id="125" idx="1"/>
              <a:endCxn id="124" idx="3"/>
            </p:cNvCxnSpPr>
            <p:nvPr/>
          </p:nvCxnSpPr>
          <p:spPr>
            <a:xfrm flipH="1">
              <a:off x="4894348" y="2038017"/>
              <a:ext cx="55415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mit Pfeil 129"/>
            <p:cNvCxnSpPr>
              <a:stCxn id="125" idx="2"/>
              <a:endCxn id="128" idx="0"/>
            </p:cNvCxnSpPr>
            <p:nvPr/>
          </p:nvCxnSpPr>
          <p:spPr>
            <a:xfrm>
              <a:off x="5736537" y="2182033"/>
              <a:ext cx="9478" cy="105513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mit Pfeil 130"/>
            <p:cNvCxnSpPr>
              <a:stCxn id="126" idx="2"/>
              <a:endCxn id="123" idx="0"/>
            </p:cNvCxnSpPr>
            <p:nvPr/>
          </p:nvCxnSpPr>
          <p:spPr>
            <a:xfrm>
              <a:off x="4007939" y="2784474"/>
              <a:ext cx="7705" cy="4526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winkelte Verbindung 131"/>
            <p:cNvCxnSpPr>
              <a:stCxn id="128" idx="1"/>
              <a:endCxn id="127" idx="2"/>
            </p:cNvCxnSpPr>
            <p:nvPr/>
          </p:nvCxnSpPr>
          <p:spPr>
            <a:xfrm rot="10800000">
              <a:off x="5160473" y="2784475"/>
              <a:ext cx="297510" cy="596711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winkelte Verbindung 132"/>
            <p:cNvCxnSpPr>
              <a:stCxn id="123" idx="3"/>
              <a:endCxn id="127" idx="1"/>
            </p:cNvCxnSpPr>
            <p:nvPr/>
          </p:nvCxnSpPr>
          <p:spPr>
            <a:xfrm flipV="1">
              <a:off x="4303676" y="2640458"/>
              <a:ext cx="568765" cy="740728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pieren 133"/>
          <p:cNvGrpSpPr/>
          <p:nvPr/>
        </p:nvGrpSpPr>
        <p:grpSpPr>
          <a:xfrm>
            <a:off x="18405814" y="6614207"/>
            <a:ext cx="8995342" cy="8377775"/>
            <a:chOff x="6529994" y="1736143"/>
            <a:chExt cx="2248543" cy="2094171"/>
          </a:xfrm>
        </p:grpSpPr>
        <p:sp>
          <p:nvSpPr>
            <p:cNvPr id="135" name="Abgerundetes Rechteck 134"/>
            <p:cNvSpPr/>
            <p:nvPr/>
          </p:nvSpPr>
          <p:spPr>
            <a:xfrm>
              <a:off x="6529994" y="2217506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36" name="Abgerundetes Rechteck 135"/>
            <p:cNvSpPr/>
            <p:nvPr/>
          </p:nvSpPr>
          <p:spPr>
            <a:xfrm>
              <a:off x="7272556" y="354228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K</a:t>
              </a:r>
            </a:p>
          </p:txBody>
        </p:sp>
        <p:sp>
          <p:nvSpPr>
            <p:cNvPr id="137" name="Abgerundetes Rechteck 136"/>
            <p:cNvSpPr/>
            <p:nvPr/>
          </p:nvSpPr>
          <p:spPr>
            <a:xfrm>
              <a:off x="7272555" y="2680925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J</a:t>
              </a:r>
            </a:p>
          </p:txBody>
        </p:sp>
        <p:sp>
          <p:nvSpPr>
            <p:cNvPr id="138" name="Abgerundetes Rechteck 137"/>
            <p:cNvSpPr/>
            <p:nvPr/>
          </p:nvSpPr>
          <p:spPr>
            <a:xfrm>
              <a:off x="8202472" y="2217506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139" name="Abgerundetes Rechteck 138"/>
            <p:cNvSpPr/>
            <p:nvPr/>
          </p:nvSpPr>
          <p:spPr>
            <a:xfrm>
              <a:off x="6529994" y="2976513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140" name="Abgerundetes Rechteck 139"/>
            <p:cNvSpPr/>
            <p:nvPr/>
          </p:nvSpPr>
          <p:spPr>
            <a:xfrm>
              <a:off x="8202473" y="354228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Q</a:t>
              </a:r>
            </a:p>
          </p:txBody>
        </p:sp>
        <p:sp>
          <p:nvSpPr>
            <p:cNvPr id="141" name="Abgerundetes Rechteck 140"/>
            <p:cNvSpPr/>
            <p:nvPr/>
          </p:nvSpPr>
          <p:spPr>
            <a:xfrm>
              <a:off x="7386517" y="1736143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I</a:t>
              </a:r>
            </a:p>
          </p:txBody>
        </p:sp>
        <p:cxnSp>
          <p:nvCxnSpPr>
            <p:cNvPr id="142" name="Gerade Verbindung mit Pfeil 141"/>
            <p:cNvCxnSpPr>
              <a:stCxn id="138" idx="1"/>
              <a:endCxn id="135" idx="3"/>
            </p:cNvCxnSpPr>
            <p:nvPr/>
          </p:nvCxnSpPr>
          <p:spPr>
            <a:xfrm flipH="1">
              <a:off x="7106058" y="2361522"/>
              <a:ext cx="109641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winkelte Verbindung 142"/>
            <p:cNvCxnSpPr>
              <a:stCxn id="138" idx="0"/>
              <a:endCxn id="141" idx="3"/>
            </p:cNvCxnSpPr>
            <p:nvPr/>
          </p:nvCxnSpPr>
          <p:spPr>
            <a:xfrm rot="16200000" flipV="1">
              <a:off x="8057870" y="1784871"/>
              <a:ext cx="337347" cy="527923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winkelte Verbindung 143"/>
            <p:cNvCxnSpPr>
              <a:stCxn id="135" idx="0"/>
              <a:endCxn id="141" idx="1"/>
            </p:cNvCxnSpPr>
            <p:nvPr/>
          </p:nvCxnSpPr>
          <p:spPr>
            <a:xfrm rot="5400000" flipH="1" flipV="1">
              <a:off x="6933598" y="1764588"/>
              <a:ext cx="337347" cy="568491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mit Pfeil 144"/>
            <p:cNvCxnSpPr>
              <a:stCxn id="135" idx="2"/>
              <a:endCxn id="139" idx="0"/>
            </p:cNvCxnSpPr>
            <p:nvPr/>
          </p:nvCxnSpPr>
          <p:spPr>
            <a:xfrm>
              <a:off x="6818026" y="2505538"/>
              <a:ext cx="0" cy="47097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winkelte Verbindung 145"/>
            <p:cNvCxnSpPr>
              <a:stCxn id="138" idx="2"/>
              <a:endCxn id="137" idx="3"/>
            </p:cNvCxnSpPr>
            <p:nvPr/>
          </p:nvCxnSpPr>
          <p:spPr>
            <a:xfrm rot="5400000">
              <a:off x="8009861" y="2344297"/>
              <a:ext cx="319403" cy="641885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mit Pfeil 146"/>
            <p:cNvCxnSpPr>
              <a:stCxn id="137" idx="2"/>
              <a:endCxn id="136" idx="0"/>
            </p:cNvCxnSpPr>
            <p:nvPr/>
          </p:nvCxnSpPr>
          <p:spPr>
            <a:xfrm>
              <a:off x="7560587" y="2968957"/>
              <a:ext cx="1" cy="5733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mit Pfeil 147"/>
            <p:cNvCxnSpPr>
              <a:stCxn id="136" idx="3"/>
              <a:endCxn id="140" idx="1"/>
            </p:cNvCxnSpPr>
            <p:nvPr/>
          </p:nvCxnSpPr>
          <p:spPr>
            <a:xfrm>
              <a:off x="7848620" y="3686298"/>
              <a:ext cx="35385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0842" y="330229"/>
            <a:ext cx="32922686" cy="3429446"/>
          </a:xfrm>
        </p:spPr>
        <p:txBody>
          <a:bodyPr/>
          <a:lstStyle/>
          <a:p>
            <a:r>
              <a:rPr lang="en-US" noProof="0" dirty="0" smtClean="0"/>
              <a:t>Background</a:t>
            </a:r>
            <a:endParaRPr lang="en-US" noProof="0" dirty="0"/>
          </a:p>
        </p:txBody>
      </p:sp>
      <p:grpSp>
        <p:nvGrpSpPr>
          <p:cNvPr id="108" name="Gruppieren 107"/>
          <p:cNvGrpSpPr/>
          <p:nvPr/>
        </p:nvGrpSpPr>
        <p:grpSpPr>
          <a:xfrm>
            <a:off x="9089733" y="5163547"/>
            <a:ext cx="11614203" cy="7691048"/>
            <a:chOff x="302605" y="1760468"/>
            <a:chExt cx="2903173" cy="1922512"/>
          </a:xfrm>
        </p:grpSpPr>
        <p:sp>
          <p:nvSpPr>
            <p:cNvPr id="109" name="Abgerundetes Rechteck 108"/>
            <p:cNvSpPr/>
            <p:nvPr/>
          </p:nvSpPr>
          <p:spPr>
            <a:xfrm>
              <a:off x="302605" y="2341687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10" name="Abgerundetes Rechteck 109"/>
            <p:cNvSpPr/>
            <p:nvPr/>
          </p:nvSpPr>
          <p:spPr>
            <a:xfrm>
              <a:off x="302605" y="3394948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111" name="Abgerundetes Rechteck 110"/>
            <p:cNvSpPr/>
            <p:nvPr/>
          </p:nvSpPr>
          <p:spPr>
            <a:xfrm>
              <a:off x="1228229" y="1760468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12" name="Abgerundetes Rechteck 111"/>
            <p:cNvSpPr/>
            <p:nvPr/>
          </p:nvSpPr>
          <p:spPr>
            <a:xfrm>
              <a:off x="2629714" y="2604449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13" name="Abgerundetes Rechteck 112"/>
            <p:cNvSpPr/>
            <p:nvPr/>
          </p:nvSpPr>
          <p:spPr>
            <a:xfrm>
              <a:off x="1499493" y="2604449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14" name="Abgerundetes Rechteck 113"/>
            <p:cNvSpPr/>
            <p:nvPr/>
          </p:nvSpPr>
          <p:spPr>
            <a:xfrm>
              <a:off x="2361358" y="1760468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15" name="Abgerundetes Rechteck 114"/>
            <p:cNvSpPr/>
            <p:nvPr/>
          </p:nvSpPr>
          <p:spPr>
            <a:xfrm>
              <a:off x="1499493" y="3363456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G</a:t>
              </a:r>
            </a:p>
          </p:txBody>
        </p:sp>
        <p:cxnSp>
          <p:nvCxnSpPr>
            <p:cNvPr id="116" name="Gerade Verbindung mit Pfeil 115"/>
            <p:cNvCxnSpPr>
              <a:stCxn id="109" idx="2"/>
              <a:endCxn id="110" idx="0"/>
            </p:cNvCxnSpPr>
            <p:nvPr/>
          </p:nvCxnSpPr>
          <p:spPr>
            <a:xfrm>
              <a:off x="590637" y="2629719"/>
              <a:ext cx="0" cy="7652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winkelte Verbindung 116"/>
            <p:cNvCxnSpPr>
              <a:stCxn id="109" idx="0"/>
              <a:endCxn id="111" idx="1"/>
            </p:cNvCxnSpPr>
            <p:nvPr/>
          </p:nvCxnSpPr>
          <p:spPr>
            <a:xfrm rot="5400000" flipH="1" flipV="1">
              <a:off x="690832" y="1804290"/>
              <a:ext cx="437203" cy="63759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mit Pfeil 117"/>
            <p:cNvCxnSpPr>
              <a:stCxn id="113" idx="2"/>
              <a:endCxn id="115" idx="0"/>
            </p:cNvCxnSpPr>
            <p:nvPr/>
          </p:nvCxnSpPr>
          <p:spPr>
            <a:xfrm>
              <a:off x="1787525" y="2892481"/>
              <a:ext cx="0" cy="47097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mit Pfeil 118"/>
            <p:cNvCxnSpPr>
              <a:stCxn id="111" idx="3"/>
              <a:endCxn id="114" idx="1"/>
            </p:cNvCxnSpPr>
            <p:nvPr/>
          </p:nvCxnSpPr>
          <p:spPr>
            <a:xfrm>
              <a:off x="1804293" y="1904484"/>
              <a:ext cx="55706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winkelte Verbindung 119"/>
            <p:cNvCxnSpPr>
              <a:stCxn id="111" idx="2"/>
              <a:endCxn id="113" idx="0"/>
            </p:cNvCxnSpPr>
            <p:nvPr/>
          </p:nvCxnSpPr>
          <p:spPr>
            <a:xfrm rot="16200000" flipH="1">
              <a:off x="1373919" y="2190842"/>
              <a:ext cx="555949" cy="27126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mit Pfeil 120"/>
            <p:cNvCxnSpPr>
              <a:stCxn id="112" idx="1"/>
              <a:endCxn id="113" idx="3"/>
            </p:cNvCxnSpPr>
            <p:nvPr/>
          </p:nvCxnSpPr>
          <p:spPr>
            <a:xfrm flipH="1">
              <a:off x="2075557" y="2748465"/>
              <a:ext cx="55415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69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32099E-6 L -0.21354 0.111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35802E-6 L 0.21424 0.026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13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09288 -0.17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85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036038" y="6875615"/>
            <a:ext cx="9768750" cy="7331453"/>
            <a:chOff x="24367613" y="10758860"/>
            <a:chExt cx="10827062" cy="9190576"/>
          </a:xfrm>
        </p:grpSpPr>
        <p:sp>
          <p:nvSpPr>
            <p:cNvPr id="17" name="TextBox 16"/>
            <p:cNvSpPr txBox="1"/>
            <p:nvPr/>
          </p:nvSpPr>
          <p:spPr>
            <a:xfrm>
              <a:off x="25896703" y="18749107"/>
              <a:ext cx="80313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Vollkorn Bold" panose="02000503080000020003" pitchFamily="2" charset="0"/>
                </a:rPr>
                <a:t>Set Visualization</a:t>
              </a:r>
              <a:endParaRPr lang="en-US" dirty="0">
                <a:latin typeface="Vollkorn Bold" panose="02000503080000020003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4900" r="48246"/>
            <a:stretch/>
          </p:blipFill>
          <p:spPr>
            <a:xfrm>
              <a:off x="24367613" y="10758860"/>
              <a:ext cx="10827062" cy="71328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" name="Group 2"/>
          <p:cNvGrpSpPr/>
          <p:nvPr/>
        </p:nvGrpSpPr>
        <p:grpSpPr>
          <a:xfrm>
            <a:off x="1458471" y="6931013"/>
            <a:ext cx="10417214" cy="8626860"/>
            <a:chOff x="1304497" y="5711811"/>
            <a:chExt cx="11545778" cy="108144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58"/>
            <a:stretch/>
          </p:blipFill>
          <p:spPr>
            <a:xfrm>
              <a:off x="1304497" y="5711811"/>
              <a:ext cx="11545778" cy="72043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2812320" y="13632612"/>
              <a:ext cx="8530132" cy="289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Vollkorn Bold" panose="02000503080000020003" pitchFamily="2" charset="0"/>
                </a:rPr>
                <a:t>Multi-Attribute </a:t>
              </a:r>
              <a:br>
                <a:rPr lang="en-US" dirty="0" smtClean="0">
                  <a:latin typeface="Vollkorn Bold" panose="02000503080000020003" pitchFamily="2" charset="0"/>
                </a:rPr>
              </a:br>
              <a:r>
                <a:rPr lang="en-US" dirty="0" smtClean="0">
                  <a:latin typeface="Vollkorn Bold" panose="02000503080000020003" pitchFamily="2" charset="0"/>
                </a:rPr>
                <a:t>Rankings</a:t>
              </a:r>
              <a:endParaRPr lang="en-US" dirty="0">
                <a:latin typeface="Vollkorn Bold" panose="02000503080000020003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853020" y="6875615"/>
            <a:ext cx="11334484" cy="7619319"/>
            <a:chOff x="23630195" y="5656414"/>
            <a:chExt cx="12562422" cy="9551439"/>
          </a:xfrm>
        </p:grpSpPr>
        <p:pic>
          <p:nvPicPr>
            <p:cNvPr id="11" name="Grafik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7" r="12956"/>
            <a:stretch/>
          </p:blipFill>
          <p:spPr>
            <a:xfrm>
              <a:off x="23630195" y="5656414"/>
              <a:ext cx="12562422" cy="725069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4615408" y="13176528"/>
              <a:ext cx="10706778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Vollkorn Bold" panose="02000503080000020003" pitchFamily="2" charset="0"/>
                </a:rPr>
                <a:t>Multivariate Networks</a:t>
              </a:r>
              <a:br>
                <a:rPr lang="en-US" dirty="0" smtClean="0">
                  <a:latin typeface="Vollkorn Bold" panose="02000503080000020003" pitchFamily="2" charset="0"/>
                </a:rPr>
              </a:br>
              <a:r>
                <a:rPr lang="en-US" sz="5400" dirty="0" smtClean="0">
                  <a:latin typeface="Vollkorn Bold" panose="02000503080000020003" pitchFamily="2" charset="0"/>
                </a:rPr>
                <a:t>Pathway Analysis</a:t>
              </a:r>
              <a:endParaRPr lang="en-US" sz="6600" dirty="0">
                <a:latin typeface="Vollkorn Bold" panose="02000503080000020003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10344" y="4571999"/>
            <a:ext cx="22141544" cy="10985874"/>
            <a:chOff x="1110344" y="4571999"/>
            <a:chExt cx="22141544" cy="10985874"/>
          </a:xfrm>
        </p:grpSpPr>
        <p:sp>
          <p:nvSpPr>
            <p:cNvPr id="9" name="Rectangle 8"/>
            <p:cNvSpPr/>
            <p:nvPr/>
          </p:nvSpPr>
          <p:spPr>
            <a:xfrm>
              <a:off x="1110344" y="6270171"/>
              <a:ext cx="22141544" cy="9287702"/>
            </a:xfrm>
            <a:prstGeom prst="rect">
              <a:avLst/>
            </a:prstGeom>
            <a:noFill/>
            <a:ln w="190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27239" y="4571999"/>
              <a:ext cx="490775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Techniques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600015" y="4571999"/>
            <a:ext cx="11882998" cy="10985874"/>
            <a:chOff x="23600015" y="4571999"/>
            <a:chExt cx="11882998" cy="10985874"/>
          </a:xfrm>
        </p:grpSpPr>
        <p:sp>
          <p:nvSpPr>
            <p:cNvPr id="18" name="TextBox 17"/>
            <p:cNvSpPr txBox="1"/>
            <p:nvPr/>
          </p:nvSpPr>
          <p:spPr>
            <a:xfrm>
              <a:off x="25935469" y="4571999"/>
              <a:ext cx="72090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Domain Solution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600015" y="6270171"/>
              <a:ext cx="11882998" cy="9287702"/>
            </a:xfrm>
            <a:prstGeom prst="rect">
              <a:avLst/>
            </a:prstGeom>
            <a:noFill/>
            <a:ln w="190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61747" y="17091829"/>
            <a:ext cx="28843285" cy="1872864"/>
            <a:chOff x="4161747" y="17091829"/>
            <a:chExt cx="28843285" cy="1872864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6259822" y="17091829"/>
              <a:ext cx="22689521" cy="0"/>
            </a:xfrm>
            <a:prstGeom prst="straightConnector1">
              <a:avLst/>
            </a:prstGeom>
            <a:ln w="190500">
              <a:solidFill>
                <a:srgbClr val="63646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161747" y="17764364"/>
              <a:ext cx="419614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Lay Users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139050" y="17764363"/>
              <a:ext cx="68659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Expert Analysts</a:t>
              </a:r>
              <a:endParaRPr lang="en-US" dirty="0"/>
            </a:p>
          </p:txBody>
        </p:sp>
      </p:grp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38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Pathway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85" y="1356210"/>
            <a:ext cx="20996983" cy="8054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5" y="6827102"/>
            <a:ext cx="24761141" cy="18024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6500" y="4254223"/>
            <a:ext cx="8858250" cy="1346477"/>
          </a:xfrm>
          <a:prstGeom prst="rect">
            <a:avLst/>
          </a:prstGeom>
          <a:noFill/>
          <a:ln w="203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57730" y="17117568"/>
            <a:ext cx="11959485" cy="1060704"/>
          </a:xfrm>
          <a:prstGeom prst="rect">
            <a:avLst/>
          </a:prstGeom>
          <a:noFill/>
          <a:ln w="203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Problems - Two Solutions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3800" dirty="0" smtClean="0"/>
              <a:t>1. Large Partitioned Network </a:t>
            </a:r>
          </a:p>
          <a:p>
            <a:r>
              <a:rPr lang="en-US" sz="13800" dirty="0" smtClean="0"/>
              <a:t>2. Many Node Attributes</a:t>
            </a:r>
            <a:endParaRPr lang="en-US" sz="13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14018982" y="4818727"/>
            <a:ext cx="10946639" cy="11808982"/>
            <a:chOff x="3504289" y="1204065"/>
            <a:chExt cx="2736304" cy="2951861"/>
          </a:xfrm>
        </p:grpSpPr>
        <p:grpSp>
          <p:nvGrpSpPr>
            <p:cNvPr id="63" name="Gruppieren 62"/>
            <p:cNvGrpSpPr/>
            <p:nvPr/>
          </p:nvGrpSpPr>
          <p:grpSpPr>
            <a:xfrm>
              <a:off x="3504289" y="1204065"/>
              <a:ext cx="2736304" cy="2951861"/>
              <a:chOff x="795111" y="843558"/>
              <a:chExt cx="1872208" cy="3528392"/>
            </a:xfrm>
          </p:grpSpPr>
          <p:sp>
            <p:nvSpPr>
              <p:cNvPr id="64" name="Abgerundetes Rechteck 63"/>
              <p:cNvSpPr/>
              <p:nvPr/>
            </p:nvSpPr>
            <p:spPr>
              <a:xfrm>
                <a:off x="795111" y="843558"/>
                <a:ext cx="1872208" cy="35283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1348880" y="913820"/>
                <a:ext cx="798777" cy="35868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en-US" sz="7201" b="1" dirty="0">
                    <a:solidFill>
                      <a:prstClr val="black"/>
                    </a:solidFill>
                  </a:rPr>
                  <a:t>Pathway B</a:t>
                </a:r>
              </a:p>
            </p:txBody>
          </p:sp>
        </p:grpSp>
        <p:grpSp>
          <p:nvGrpSpPr>
            <p:cNvPr id="66" name="Gruppieren 65" descr="Down:  Gruppieren 121"/>
            <p:cNvGrpSpPr/>
            <p:nvPr/>
          </p:nvGrpSpPr>
          <p:grpSpPr>
            <a:xfrm>
              <a:off x="3720554" y="2016966"/>
              <a:ext cx="2314140" cy="1631201"/>
              <a:chOff x="3719907" y="1894001"/>
              <a:chExt cx="2314140" cy="1631201"/>
            </a:xfrm>
          </p:grpSpPr>
          <p:sp>
            <p:nvSpPr>
              <p:cNvPr id="67" name="Abgerundetes Rechteck 66"/>
              <p:cNvSpPr/>
              <p:nvPr/>
            </p:nvSpPr>
            <p:spPr>
              <a:xfrm>
                <a:off x="3727612" y="3237170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M</a:t>
                </a:r>
                <a:endParaRPr lang="en-US" sz="7201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Abgerundetes Rechteck 67"/>
              <p:cNvSpPr/>
              <p:nvPr/>
            </p:nvSpPr>
            <p:spPr>
              <a:xfrm>
                <a:off x="4318284" y="1894001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sp>
            <p:nvSpPr>
              <p:cNvPr id="69" name="Abgerundetes Rechteck 68"/>
              <p:cNvSpPr/>
              <p:nvPr/>
            </p:nvSpPr>
            <p:spPr>
              <a:xfrm>
                <a:off x="5448505" y="1894001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L</a:t>
                </a:r>
              </a:p>
            </p:txBody>
          </p:sp>
          <p:sp>
            <p:nvSpPr>
              <p:cNvPr id="70" name="Abgerundetes Rechteck 69"/>
              <p:cNvSpPr/>
              <p:nvPr/>
            </p:nvSpPr>
            <p:spPr>
              <a:xfrm>
                <a:off x="3719907" y="2496442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P</a:t>
                </a:r>
              </a:p>
            </p:txBody>
          </p:sp>
          <p:sp>
            <p:nvSpPr>
              <p:cNvPr id="71" name="Abgerundetes Rechteck 70"/>
              <p:cNvSpPr/>
              <p:nvPr/>
            </p:nvSpPr>
            <p:spPr>
              <a:xfrm>
                <a:off x="4872441" y="2496442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N</a:t>
                </a:r>
              </a:p>
            </p:txBody>
          </p:sp>
          <p:sp>
            <p:nvSpPr>
              <p:cNvPr id="72" name="Abgerundetes Rechteck 71"/>
              <p:cNvSpPr/>
              <p:nvPr/>
            </p:nvSpPr>
            <p:spPr>
              <a:xfrm>
                <a:off x="5457983" y="323716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O</a:t>
                </a:r>
              </a:p>
            </p:txBody>
          </p:sp>
          <p:cxnSp>
            <p:nvCxnSpPr>
              <p:cNvPr id="73" name="Gerade Verbindung mit Pfeil 72"/>
              <p:cNvCxnSpPr>
                <a:stCxn id="69" idx="1"/>
                <a:endCxn id="68" idx="3"/>
              </p:cNvCxnSpPr>
              <p:nvPr/>
            </p:nvCxnSpPr>
            <p:spPr>
              <a:xfrm flipH="1">
                <a:off x="4894348" y="2038017"/>
                <a:ext cx="5541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mit Pfeil 73"/>
              <p:cNvCxnSpPr>
                <a:stCxn id="69" idx="2"/>
                <a:endCxn id="72" idx="0"/>
              </p:cNvCxnSpPr>
              <p:nvPr/>
            </p:nvCxnSpPr>
            <p:spPr>
              <a:xfrm>
                <a:off x="5736537" y="2182033"/>
                <a:ext cx="9478" cy="105513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mit Pfeil 74"/>
              <p:cNvCxnSpPr>
                <a:stCxn id="70" idx="2"/>
                <a:endCxn id="67" idx="0"/>
              </p:cNvCxnSpPr>
              <p:nvPr/>
            </p:nvCxnSpPr>
            <p:spPr>
              <a:xfrm>
                <a:off x="4007939" y="2784474"/>
                <a:ext cx="7705" cy="45269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winkelte Verbindung 75"/>
              <p:cNvCxnSpPr>
                <a:stCxn id="72" idx="1"/>
                <a:endCxn id="71" idx="2"/>
              </p:cNvCxnSpPr>
              <p:nvPr/>
            </p:nvCxnSpPr>
            <p:spPr>
              <a:xfrm rot="10800000">
                <a:off x="5160473" y="2784475"/>
                <a:ext cx="297510" cy="596711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winkelte Verbindung 76"/>
              <p:cNvCxnSpPr>
                <a:stCxn id="67" idx="3"/>
                <a:endCxn id="71" idx="1"/>
              </p:cNvCxnSpPr>
              <p:nvPr/>
            </p:nvCxnSpPr>
            <p:spPr>
              <a:xfrm flipV="1">
                <a:off x="4303676" y="2640458"/>
                <a:ext cx="568765" cy="740728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Large Partitioned Network</a:t>
            </a:r>
            <a:endParaRPr lang="en-US" noProof="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42578" y="4789203"/>
            <a:ext cx="12600265" cy="11838506"/>
            <a:chOff x="210617" y="1196685"/>
            <a:chExt cx="3149656" cy="2959241"/>
          </a:xfrm>
        </p:grpSpPr>
        <p:grpSp>
          <p:nvGrpSpPr>
            <p:cNvPr id="188" name="Gruppieren 187"/>
            <p:cNvGrpSpPr/>
            <p:nvPr/>
          </p:nvGrpSpPr>
          <p:grpSpPr>
            <a:xfrm>
              <a:off x="210617" y="1196685"/>
              <a:ext cx="3149656" cy="2959241"/>
              <a:chOff x="795111" y="843558"/>
              <a:chExt cx="1872208" cy="3528392"/>
            </a:xfrm>
          </p:grpSpPr>
          <p:sp>
            <p:nvSpPr>
              <p:cNvPr id="189" name="Abgerundetes Rechteck 188"/>
              <p:cNvSpPr/>
              <p:nvPr/>
            </p:nvSpPr>
            <p:spPr>
              <a:xfrm>
                <a:off x="795111" y="843558"/>
                <a:ext cx="1872208" cy="35283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Textfeld 189"/>
              <p:cNvSpPr txBox="1"/>
              <p:nvPr/>
            </p:nvSpPr>
            <p:spPr>
              <a:xfrm>
                <a:off x="1395699" y="913818"/>
                <a:ext cx="705142" cy="357789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en-US" sz="7201" b="1" dirty="0">
                    <a:solidFill>
                      <a:prstClr val="black"/>
                    </a:solidFill>
                  </a:rPr>
                  <a:t>Pathway A</a:t>
                </a:r>
              </a:p>
            </p:txBody>
          </p:sp>
        </p:grpSp>
        <p:grpSp>
          <p:nvGrpSpPr>
            <p:cNvPr id="191" name="Gruppieren 190" descr="Down:  Gruppieren 107"/>
            <p:cNvGrpSpPr/>
            <p:nvPr/>
          </p:nvGrpSpPr>
          <p:grpSpPr>
            <a:xfrm>
              <a:off x="319526" y="1861805"/>
              <a:ext cx="2903173" cy="1922512"/>
              <a:chOff x="302605" y="1760468"/>
              <a:chExt cx="2903173" cy="1922512"/>
            </a:xfrm>
          </p:grpSpPr>
          <p:sp>
            <p:nvSpPr>
              <p:cNvPr id="192" name="Abgerundetes Rechteck 191"/>
              <p:cNvSpPr/>
              <p:nvPr/>
            </p:nvSpPr>
            <p:spPr>
              <a:xfrm>
                <a:off x="302605" y="2341687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A</a:t>
                </a:r>
              </a:p>
            </p:txBody>
          </p:sp>
          <p:sp>
            <p:nvSpPr>
              <p:cNvPr id="193" name="Abgerundetes Rechteck 192"/>
              <p:cNvSpPr/>
              <p:nvPr/>
            </p:nvSpPr>
            <p:spPr>
              <a:xfrm>
                <a:off x="302605" y="339494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1228229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195" name="Abgerundetes Rechteck 194"/>
              <p:cNvSpPr/>
              <p:nvPr/>
            </p:nvSpPr>
            <p:spPr>
              <a:xfrm>
                <a:off x="2629714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196" name="Abgerundetes Rechteck 195"/>
              <p:cNvSpPr/>
              <p:nvPr/>
            </p:nvSpPr>
            <p:spPr>
              <a:xfrm>
                <a:off x="1499493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197" name="Abgerundetes Rechteck 196"/>
              <p:cNvSpPr/>
              <p:nvPr/>
            </p:nvSpPr>
            <p:spPr>
              <a:xfrm>
                <a:off x="2361358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198" name="Abgerundetes Rechteck 197"/>
              <p:cNvSpPr/>
              <p:nvPr/>
            </p:nvSpPr>
            <p:spPr>
              <a:xfrm>
                <a:off x="1499493" y="3363456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cxnSp>
            <p:nvCxnSpPr>
              <p:cNvPr id="199" name="Gerade Verbindung mit Pfeil 198"/>
              <p:cNvCxnSpPr>
                <a:stCxn id="192" idx="2"/>
                <a:endCxn id="193" idx="0"/>
              </p:cNvCxnSpPr>
              <p:nvPr/>
            </p:nvCxnSpPr>
            <p:spPr>
              <a:xfrm>
                <a:off x="590637" y="2629719"/>
                <a:ext cx="0" cy="76522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winkelte Verbindung 199"/>
              <p:cNvCxnSpPr>
                <a:stCxn id="192" idx="0"/>
                <a:endCxn id="194" idx="1"/>
              </p:cNvCxnSpPr>
              <p:nvPr/>
            </p:nvCxnSpPr>
            <p:spPr>
              <a:xfrm rot="5400000" flipH="1" flipV="1">
                <a:off x="690832" y="1804290"/>
                <a:ext cx="437203" cy="637592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Gerade Verbindung mit Pfeil 200"/>
              <p:cNvCxnSpPr>
                <a:stCxn id="196" idx="2"/>
                <a:endCxn id="198" idx="0"/>
              </p:cNvCxnSpPr>
              <p:nvPr/>
            </p:nvCxnSpPr>
            <p:spPr>
              <a:xfrm>
                <a:off x="1787525" y="2892481"/>
                <a:ext cx="0" cy="47097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erade Verbindung mit Pfeil 201"/>
              <p:cNvCxnSpPr>
                <a:stCxn id="194" idx="3"/>
                <a:endCxn id="197" idx="1"/>
              </p:cNvCxnSpPr>
              <p:nvPr/>
            </p:nvCxnSpPr>
            <p:spPr>
              <a:xfrm>
                <a:off x="1804293" y="1904484"/>
                <a:ext cx="557065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winkelte Verbindung 202"/>
              <p:cNvCxnSpPr>
                <a:stCxn id="194" idx="2"/>
                <a:endCxn id="196" idx="0"/>
              </p:cNvCxnSpPr>
              <p:nvPr/>
            </p:nvCxnSpPr>
            <p:spPr>
              <a:xfrm rot="16200000" flipH="1">
                <a:off x="1373919" y="2190842"/>
                <a:ext cx="555949" cy="27126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 Verbindung mit Pfeil 203"/>
              <p:cNvCxnSpPr>
                <a:stCxn id="195" idx="1"/>
                <a:endCxn id="196" idx="3"/>
              </p:cNvCxnSpPr>
              <p:nvPr/>
            </p:nvCxnSpPr>
            <p:spPr>
              <a:xfrm flipH="1">
                <a:off x="2075557" y="2748465"/>
                <a:ext cx="5541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860" y="9870834"/>
            <a:ext cx="5660249" cy="2462205"/>
          </a:xfrm>
          <a:prstGeom prst="rect">
            <a:avLst/>
          </a:prstGeom>
        </p:spPr>
      </p:pic>
      <p:sp>
        <p:nvSpPr>
          <p:cNvPr id="4" name="Pfeil nach rechts 3"/>
          <p:cNvSpPr/>
          <p:nvPr/>
        </p:nvSpPr>
        <p:spPr>
          <a:xfrm rot="9688806">
            <a:off x="8388533" y="12351055"/>
            <a:ext cx="9301463" cy="858136"/>
          </a:xfrm>
          <a:prstGeom prst="rightArrow">
            <a:avLst/>
          </a:prstGeom>
          <a:solidFill>
            <a:schemeClr val="accent3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61" name="Abgerundetes Rechteck 60"/>
          <p:cNvSpPr/>
          <p:nvPr/>
        </p:nvSpPr>
        <p:spPr>
          <a:xfrm>
            <a:off x="6060856" y="13864137"/>
            <a:ext cx="2304555" cy="11522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G</a:t>
            </a:r>
          </a:p>
        </p:txBody>
      </p:sp>
      <p:sp>
        <p:nvSpPr>
          <p:cNvPr id="44" name="Abgerundetes Rechteck 43"/>
          <p:cNvSpPr/>
          <p:nvPr/>
        </p:nvSpPr>
        <p:spPr>
          <a:xfrm>
            <a:off x="17275539" y="8067688"/>
            <a:ext cx="2304555" cy="11522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G</a:t>
            </a:r>
          </a:p>
        </p:txBody>
      </p:sp>
      <p:cxnSp>
        <p:nvCxnSpPr>
          <p:cNvPr id="46" name="Gerade Verbindung 45"/>
          <p:cNvCxnSpPr>
            <a:stCxn id="4" idx="3"/>
          </p:cNvCxnSpPr>
          <p:nvPr/>
        </p:nvCxnSpPr>
        <p:spPr bwMode="auto">
          <a:xfrm flipV="1">
            <a:off x="8629379" y="8458235"/>
            <a:ext cx="8220657" cy="5799118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47" name="Textfeld 46"/>
          <p:cNvSpPr txBox="1"/>
          <p:nvPr/>
        </p:nvSpPr>
        <p:spPr>
          <a:xfrm>
            <a:off x="26424939" y="8643829"/>
            <a:ext cx="7390165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Drug side-effects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26424938" y="11571010"/>
            <a:ext cx="8050602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Drug repositioning</a:t>
            </a:r>
          </a:p>
        </p:txBody>
      </p:sp>
    </p:spTree>
    <p:extLst>
      <p:ext uri="{BB962C8B-B14F-4D97-AF65-F5344CB8AC3E}">
        <p14:creationId xmlns:p14="http://schemas.microsoft.com/office/powerpoint/2010/main" val="42684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" grpId="0" animBg="1"/>
      <p:bldP spid="44" grpId="0" animBg="1"/>
      <p:bldP spid="47" grpId="0"/>
      <p:bldP spid="4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965" y="4168517"/>
            <a:ext cx="18427271" cy="1396593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7" y="3664579"/>
            <a:ext cx="16521630" cy="14973818"/>
          </a:xfrm>
          <a:prstGeom prst="rect">
            <a:avLst/>
          </a:prstGeom>
        </p:spPr>
      </p:pic>
      <p:sp>
        <p:nvSpPr>
          <p:cNvPr id="29" name="Abgerundetes Rechteck 28"/>
          <p:cNvSpPr/>
          <p:nvPr/>
        </p:nvSpPr>
        <p:spPr bwMode="auto">
          <a:xfrm>
            <a:off x="7106105" y="12658194"/>
            <a:ext cx="802746" cy="335324"/>
          </a:xfrm>
          <a:prstGeom prst="roundRect">
            <a:avLst/>
          </a:prstGeom>
          <a:noFill/>
          <a:ln w="1016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808" tIns="182904" rIns="365808" bIns="182904" numCol="1" rtlCol="0" anchor="t" anchorCtr="0" compatLnSpc="1">
            <a:prstTxWarp prst="textNoShape">
              <a:avLst/>
            </a:prstTxWarp>
          </a:bodyPr>
          <a:lstStyle/>
          <a:p>
            <a:pPr defTabSz="3657998" fontAlgn="base">
              <a:spcBef>
                <a:spcPct val="0"/>
              </a:spcBef>
              <a:spcAft>
                <a:spcPct val="0"/>
              </a:spcAft>
            </a:pPr>
            <a:endParaRPr lang="en-US" sz="4801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" name="Abgerundetes Rechteck 29"/>
          <p:cNvSpPr/>
          <p:nvPr/>
        </p:nvSpPr>
        <p:spPr bwMode="auto">
          <a:xfrm>
            <a:off x="27083763" y="9502176"/>
            <a:ext cx="886078" cy="335324"/>
          </a:xfrm>
          <a:prstGeom prst="roundRect">
            <a:avLst/>
          </a:prstGeom>
          <a:noFill/>
          <a:ln w="1016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808" tIns="182904" rIns="365808" bIns="182904" numCol="1" rtlCol="0" anchor="t" anchorCtr="0" compatLnSpc="1">
            <a:prstTxWarp prst="textNoShape">
              <a:avLst/>
            </a:prstTxWarp>
          </a:bodyPr>
          <a:lstStyle/>
          <a:p>
            <a:pPr defTabSz="3657998" fontAlgn="base">
              <a:spcBef>
                <a:spcPct val="0"/>
              </a:spcBef>
              <a:spcAft>
                <a:spcPct val="0"/>
              </a:spcAft>
            </a:pPr>
            <a:endParaRPr lang="en-US" sz="4801" baseline="-25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0" name="Gerade Verbindung 39"/>
          <p:cNvCxnSpPr/>
          <p:nvPr/>
        </p:nvCxnSpPr>
        <p:spPr bwMode="auto">
          <a:xfrm flipV="1">
            <a:off x="8201131" y="9669840"/>
            <a:ext cx="18677651" cy="3156018"/>
          </a:xfrm>
          <a:prstGeom prst="line">
            <a:avLst/>
          </a:prstGeom>
          <a:solidFill>
            <a:schemeClr val="accent1"/>
          </a:solidFill>
          <a:ln w="101600" cap="rnd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1829038" y="-52939"/>
            <a:ext cx="32922686" cy="3429446"/>
          </a:xfrm>
        </p:spPr>
        <p:txBody>
          <a:bodyPr/>
          <a:lstStyle/>
          <a:p>
            <a:r>
              <a:rPr lang="en-US" dirty="0"/>
              <a:t>Large Partitioned Network</a:t>
            </a:r>
            <a:endParaRPr lang="en-US" noProof="0" dirty="0"/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1972473" y="17176376"/>
            <a:ext cx="32922686" cy="510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11100" dirty="0">
                <a:solidFill>
                  <a:prstClr val="black"/>
                </a:solidFill>
                <a:latin typeface="Vollkorn Bold" panose="02000503080000020003" pitchFamily="2" charset="0"/>
              </a:rPr>
              <a:t>How to </a:t>
            </a:r>
            <a:r>
              <a:rPr lang="en-US" sz="11100" dirty="0" smtClean="0">
                <a:solidFill>
                  <a:prstClr val="black"/>
                </a:solidFill>
                <a:latin typeface="Vollkorn Bold" panose="02000503080000020003" pitchFamily="2" charset="0"/>
              </a:rPr>
              <a:t>visualize pathway </a:t>
            </a:r>
            <a:r>
              <a:rPr lang="en-US" sz="11100" dirty="0">
                <a:solidFill>
                  <a:prstClr val="black"/>
                </a:solidFill>
                <a:latin typeface="Vollkorn Bold" panose="02000503080000020003" pitchFamily="2" charset="0"/>
              </a:rPr>
              <a:t>relationships?</a:t>
            </a:r>
          </a:p>
        </p:txBody>
      </p:sp>
    </p:spTree>
    <p:extLst>
      <p:ext uri="{BB962C8B-B14F-4D97-AF65-F5344CB8AC3E}">
        <p14:creationId xmlns:p14="http://schemas.microsoft.com/office/powerpoint/2010/main" val="39232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Many Node Attributes</a:t>
            </a:r>
            <a:endParaRPr lang="en-US" noProof="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42578" y="4789203"/>
            <a:ext cx="12600265" cy="11838506"/>
            <a:chOff x="210617" y="1196685"/>
            <a:chExt cx="3149656" cy="2959241"/>
          </a:xfrm>
        </p:grpSpPr>
        <p:grpSp>
          <p:nvGrpSpPr>
            <p:cNvPr id="188" name="Gruppieren 187"/>
            <p:cNvGrpSpPr/>
            <p:nvPr/>
          </p:nvGrpSpPr>
          <p:grpSpPr>
            <a:xfrm>
              <a:off x="210617" y="1196685"/>
              <a:ext cx="3149656" cy="2959241"/>
              <a:chOff x="795111" y="843558"/>
              <a:chExt cx="1872208" cy="3528392"/>
            </a:xfrm>
          </p:grpSpPr>
          <p:sp>
            <p:nvSpPr>
              <p:cNvPr id="189" name="Abgerundetes Rechteck 188"/>
              <p:cNvSpPr/>
              <p:nvPr/>
            </p:nvSpPr>
            <p:spPr>
              <a:xfrm>
                <a:off x="795111" y="843558"/>
                <a:ext cx="1872208" cy="35283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Textfeld 189"/>
              <p:cNvSpPr txBox="1"/>
              <p:nvPr/>
            </p:nvSpPr>
            <p:spPr>
              <a:xfrm>
                <a:off x="1395699" y="913818"/>
                <a:ext cx="705142" cy="357789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en-US" sz="7201" b="1" dirty="0">
                    <a:solidFill>
                      <a:prstClr val="black"/>
                    </a:solidFill>
                  </a:rPr>
                  <a:t>Pathway A</a:t>
                </a:r>
              </a:p>
            </p:txBody>
          </p:sp>
        </p:grpSp>
        <p:grpSp>
          <p:nvGrpSpPr>
            <p:cNvPr id="191" name="Gruppieren 190" descr="Down:  Gruppieren 107"/>
            <p:cNvGrpSpPr/>
            <p:nvPr/>
          </p:nvGrpSpPr>
          <p:grpSpPr>
            <a:xfrm>
              <a:off x="319526" y="1861805"/>
              <a:ext cx="2903173" cy="1922512"/>
              <a:chOff x="302605" y="1760468"/>
              <a:chExt cx="2903173" cy="1922512"/>
            </a:xfrm>
          </p:grpSpPr>
          <p:sp>
            <p:nvSpPr>
              <p:cNvPr id="192" name="Abgerundetes Rechteck 191"/>
              <p:cNvSpPr/>
              <p:nvPr/>
            </p:nvSpPr>
            <p:spPr>
              <a:xfrm>
                <a:off x="302605" y="2341687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A</a:t>
                </a:r>
              </a:p>
            </p:txBody>
          </p:sp>
          <p:sp>
            <p:nvSpPr>
              <p:cNvPr id="193" name="Abgerundetes Rechteck 192"/>
              <p:cNvSpPr/>
              <p:nvPr/>
            </p:nvSpPr>
            <p:spPr>
              <a:xfrm>
                <a:off x="302605" y="339494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1228229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195" name="Abgerundetes Rechteck 194"/>
              <p:cNvSpPr/>
              <p:nvPr/>
            </p:nvSpPr>
            <p:spPr>
              <a:xfrm>
                <a:off x="2629714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196" name="Abgerundetes Rechteck 195"/>
              <p:cNvSpPr/>
              <p:nvPr/>
            </p:nvSpPr>
            <p:spPr>
              <a:xfrm>
                <a:off x="1499493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197" name="Abgerundetes Rechteck 196"/>
              <p:cNvSpPr/>
              <p:nvPr/>
            </p:nvSpPr>
            <p:spPr>
              <a:xfrm>
                <a:off x="2361358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198" name="Abgerundetes Rechteck 197"/>
              <p:cNvSpPr/>
              <p:nvPr/>
            </p:nvSpPr>
            <p:spPr>
              <a:xfrm>
                <a:off x="1499493" y="3363456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cxnSp>
            <p:nvCxnSpPr>
              <p:cNvPr id="199" name="Gerade Verbindung mit Pfeil 198"/>
              <p:cNvCxnSpPr>
                <a:stCxn id="192" idx="2"/>
                <a:endCxn id="193" idx="0"/>
              </p:cNvCxnSpPr>
              <p:nvPr/>
            </p:nvCxnSpPr>
            <p:spPr>
              <a:xfrm>
                <a:off x="590637" y="2629719"/>
                <a:ext cx="0" cy="76522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winkelte Verbindung 199"/>
              <p:cNvCxnSpPr>
                <a:stCxn id="192" idx="0"/>
                <a:endCxn id="194" idx="1"/>
              </p:cNvCxnSpPr>
              <p:nvPr/>
            </p:nvCxnSpPr>
            <p:spPr>
              <a:xfrm rot="5400000" flipH="1" flipV="1">
                <a:off x="690832" y="1804290"/>
                <a:ext cx="437203" cy="637592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Gerade Verbindung mit Pfeil 200"/>
              <p:cNvCxnSpPr>
                <a:stCxn id="196" idx="2"/>
                <a:endCxn id="198" idx="0"/>
              </p:cNvCxnSpPr>
              <p:nvPr/>
            </p:nvCxnSpPr>
            <p:spPr>
              <a:xfrm>
                <a:off x="1787525" y="2892481"/>
                <a:ext cx="0" cy="47097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erade Verbindung mit Pfeil 201"/>
              <p:cNvCxnSpPr>
                <a:stCxn id="194" idx="3"/>
                <a:endCxn id="197" idx="1"/>
              </p:cNvCxnSpPr>
              <p:nvPr/>
            </p:nvCxnSpPr>
            <p:spPr>
              <a:xfrm>
                <a:off x="1804293" y="1904484"/>
                <a:ext cx="557065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winkelte Verbindung 202"/>
              <p:cNvCxnSpPr>
                <a:stCxn id="194" idx="2"/>
                <a:endCxn id="196" idx="0"/>
              </p:cNvCxnSpPr>
              <p:nvPr/>
            </p:nvCxnSpPr>
            <p:spPr>
              <a:xfrm rot="16200000" flipH="1">
                <a:off x="1373919" y="2190842"/>
                <a:ext cx="555949" cy="27126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 Verbindung mit Pfeil 203"/>
              <p:cNvCxnSpPr>
                <a:stCxn id="195" idx="1"/>
                <a:endCxn id="196" idx="3"/>
              </p:cNvCxnSpPr>
              <p:nvPr/>
            </p:nvCxnSpPr>
            <p:spPr>
              <a:xfrm flipH="1">
                <a:off x="2075557" y="2748465"/>
                <a:ext cx="5541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uppieren 8"/>
          <p:cNvGrpSpPr/>
          <p:nvPr/>
        </p:nvGrpSpPr>
        <p:grpSpPr>
          <a:xfrm>
            <a:off x="17714237" y="4659685"/>
            <a:ext cx="15531138" cy="6050609"/>
            <a:chOff x="3851920" y="1209337"/>
            <a:chExt cx="4455192" cy="1735650"/>
          </a:xfrm>
        </p:grpSpPr>
        <p:sp>
          <p:nvSpPr>
            <p:cNvPr id="8" name="Rechteck 7"/>
            <p:cNvSpPr/>
            <p:nvPr/>
          </p:nvSpPr>
          <p:spPr>
            <a:xfrm>
              <a:off x="3851920" y="1209337"/>
              <a:ext cx="79208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Node</a:t>
              </a:r>
              <a:endParaRPr lang="en-US" sz="6400" dirty="0">
                <a:solidFill>
                  <a:prstClr val="black"/>
                </a:solidFill>
              </a:endParaRPr>
            </a:p>
          </p:txBody>
        </p:sp>
        <p:sp>
          <p:nvSpPr>
            <p:cNvPr id="177" name="Rechteck 176"/>
            <p:cNvSpPr/>
            <p:nvPr/>
          </p:nvSpPr>
          <p:spPr>
            <a:xfrm>
              <a:off x="4648200" y="1209337"/>
              <a:ext cx="10759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1</a:t>
              </a:r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5724128" y="1209337"/>
              <a:ext cx="10759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2</a:t>
              </a:r>
            </a:p>
          </p:txBody>
        </p:sp>
        <p:sp>
          <p:nvSpPr>
            <p:cNvPr id="179" name="Rechteck 178"/>
            <p:cNvSpPr/>
            <p:nvPr/>
          </p:nvSpPr>
          <p:spPr>
            <a:xfrm>
              <a:off x="6800056" y="1209337"/>
              <a:ext cx="10759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3</a:t>
              </a:r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7875984" y="1209337"/>
              <a:ext cx="4311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181" name="Rechteck 180"/>
            <p:cNvSpPr/>
            <p:nvPr/>
          </p:nvSpPr>
          <p:spPr>
            <a:xfrm>
              <a:off x="4653900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0.55</a:t>
              </a:r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4653900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0.12</a:t>
              </a:r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4653900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0.33</a:t>
              </a:r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4653900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05" name="Rechteck 204"/>
            <p:cNvSpPr/>
            <p:nvPr/>
          </p:nvSpPr>
          <p:spPr>
            <a:xfrm>
              <a:off x="5724128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0.95</a:t>
              </a:r>
            </a:p>
          </p:txBody>
        </p:sp>
        <p:sp>
          <p:nvSpPr>
            <p:cNvPr id="206" name="Rechteck 205"/>
            <p:cNvSpPr/>
            <p:nvPr/>
          </p:nvSpPr>
          <p:spPr>
            <a:xfrm>
              <a:off x="5724128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0.42</a:t>
              </a:r>
            </a:p>
          </p:txBody>
        </p:sp>
        <p:sp>
          <p:nvSpPr>
            <p:cNvPr id="207" name="Rechteck 206"/>
            <p:cNvSpPr/>
            <p:nvPr/>
          </p:nvSpPr>
          <p:spPr>
            <a:xfrm>
              <a:off x="5724128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0.65</a:t>
              </a:r>
            </a:p>
          </p:txBody>
        </p:sp>
        <p:sp>
          <p:nvSpPr>
            <p:cNvPr id="208" name="Rechteck 207"/>
            <p:cNvSpPr/>
            <p:nvPr/>
          </p:nvSpPr>
          <p:spPr>
            <a:xfrm>
              <a:off x="5724128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09" name="Rechteck 208"/>
            <p:cNvSpPr/>
            <p:nvPr/>
          </p:nvSpPr>
          <p:spPr>
            <a:xfrm>
              <a:off x="6800056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0.83</a:t>
              </a:r>
            </a:p>
          </p:txBody>
        </p:sp>
        <p:sp>
          <p:nvSpPr>
            <p:cNvPr id="210" name="Rechteck 209"/>
            <p:cNvSpPr/>
            <p:nvPr/>
          </p:nvSpPr>
          <p:spPr>
            <a:xfrm>
              <a:off x="6800056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0.16</a:t>
              </a:r>
            </a:p>
          </p:txBody>
        </p:sp>
        <p:sp>
          <p:nvSpPr>
            <p:cNvPr id="211" name="Rechteck 210"/>
            <p:cNvSpPr/>
            <p:nvPr/>
          </p:nvSpPr>
          <p:spPr>
            <a:xfrm>
              <a:off x="6800056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0.38</a:t>
              </a:r>
            </a:p>
          </p:txBody>
        </p:sp>
        <p:sp>
          <p:nvSpPr>
            <p:cNvPr id="212" name="Rechteck 211"/>
            <p:cNvSpPr/>
            <p:nvPr/>
          </p:nvSpPr>
          <p:spPr>
            <a:xfrm>
              <a:off x="6800056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3" name="Rechteck 212"/>
            <p:cNvSpPr/>
            <p:nvPr/>
          </p:nvSpPr>
          <p:spPr>
            <a:xfrm>
              <a:off x="7875984" y="156066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4" name="Rechteck 213"/>
            <p:cNvSpPr/>
            <p:nvPr/>
          </p:nvSpPr>
          <p:spPr>
            <a:xfrm>
              <a:off x="7875984" y="190779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5" name="Rechteck 214"/>
            <p:cNvSpPr/>
            <p:nvPr/>
          </p:nvSpPr>
          <p:spPr>
            <a:xfrm>
              <a:off x="7875984" y="225492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7" name="Rechteck 216"/>
            <p:cNvSpPr/>
            <p:nvPr/>
          </p:nvSpPr>
          <p:spPr>
            <a:xfrm>
              <a:off x="3851920" y="155646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218" name="Rechteck 217"/>
            <p:cNvSpPr/>
            <p:nvPr/>
          </p:nvSpPr>
          <p:spPr>
            <a:xfrm>
              <a:off x="3851920" y="190359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219" name="Rechteck 218"/>
            <p:cNvSpPr/>
            <p:nvPr/>
          </p:nvSpPr>
          <p:spPr>
            <a:xfrm>
              <a:off x="3851920" y="225072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220" name="Rechteck 219"/>
            <p:cNvSpPr/>
            <p:nvPr/>
          </p:nvSpPr>
          <p:spPr>
            <a:xfrm>
              <a:off x="3851920" y="259785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7714243" y="11539632"/>
            <a:ext cx="15531138" cy="6050609"/>
            <a:chOff x="3851920" y="1209337"/>
            <a:chExt cx="4455192" cy="1735650"/>
          </a:xfrm>
        </p:grpSpPr>
        <p:sp>
          <p:nvSpPr>
            <p:cNvPr id="222" name="Rechteck 221"/>
            <p:cNvSpPr/>
            <p:nvPr/>
          </p:nvSpPr>
          <p:spPr>
            <a:xfrm>
              <a:off x="3851920" y="1209337"/>
              <a:ext cx="79208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Node</a:t>
              </a:r>
              <a:endParaRPr lang="en-US" sz="6400" dirty="0">
                <a:solidFill>
                  <a:prstClr val="black"/>
                </a:solidFill>
              </a:endParaRPr>
            </a:p>
          </p:txBody>
        </p:sp>
        <p:sp>
          <p:nvSpPr>
            <p:cNvPr id="223" name="Rechteck 222"/>
            <p:cNvSpPr/>
            <p:nvPr/>
          </p:nvSpPr>
          <p:spPr>
            <a:xfrm>
              <a:off x="4648200" y="1209337"/>
              <a:ext cx="10759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1</a:t>
              </a:r>
            </a:p>
          </p:txBody>
        </p:sp>
        <p:sp>
          <p:nvSpPr>
            <p:cNvPr id="224" name="Rechteck 223"/>
            <p:cNvSpPr/>
            <p:nvPr/>
          </p:nvSpPr>
          <p:spPr>
            <a:xfrm>
              <a:off x="5724128" y="1209337"/>
              <a:ext cx="10759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2</a:t>
              </a:r>
            </a:p>
          </p:txBody>
        </p:sp>
        <p:sp>
          <p:nvSpPr>
            <p:cNvPr id="225" name="Rechteck 224"/>
            <p:cNvSpPr/>
            <p:nvPr/>
          </p:nvSpPr>
          <p:spPr>
            <a:xfrm>
              <a:off x="6800056" y="1209337"/>
              <a:ext cx="10759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3</a:t>
              </a:r>
            </a:p>
          </p:txBody>
        </p:sp>
        <p:sp>
          <p:nvSpPr>
            <p:cNvPr id="226" name="Rechteck 225"/>
            <p:cNvSpPr/>
            <p:nvPr/>
          </p:nvSpPr>
          <p:spPr>
            <a:xfrm>
              <a:off x="7875984" y="1209337"/>
              <a:ext cx="4311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27" name="Rechteck 226"/>
            <p:cNvSpPr/>
            <p:nvPr/>
          </p:nvSpPr>
          <p:spPr>
            <a:xfrm>
              <a:off x="4653900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low</a:t>
              </a:r>
            </a:p>
          </p:txBody>
        </p:sp>
        <p:sp>
          <p:nvSpPr>
            <p:cNvPr id="228" name="Rechteck 227"/>
            <p:cNvSpPr/>
            <p:nvPr/>
          </p:nvSpPr>
          <p:spPr>
            <a:xfrm>
              <a:off x="4653900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normal</a:t>
              </a:r>
            </a:p>
          </p:txBody>
        </p:sp>
        <p:sp>
          <p:nvSpPr>
            <p:cNvPr id="229" name="Rechteck 228"/>
            <p:cNvSpPr/>
            <p:nvPr/>
          </p:nvSpPr>
          <p:spPr>
            <a:xfrm>
              <a:off x="4653900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high</a:t>
              </a:r>
            </a:p>
          </p:txBody>
        </p:sp>
        <p:sp>
          <p:nvSpPr>
            <p:cNvPr id="230" name="Rechteck 229"/>
            <p:cNvSpPr/>
            <p:nvPr/>
          </p:nvSpPr>
          <p:spPr>
            <a:xfrm>
              <a:off x="4653900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31" name="Rechteck 230"/>
            <p:cNvSpPr/>
            <p:nvPr/>
          </p:nvSpPr>
          <p:spPr>
            <a:xfrm>
              <a:off x="5724128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low</a:t>
              </a:r>
            </a:p>
          </p:txBody>
        </p:sp>
        <p:sp>
          <p:nvSpPr>
            <p:cNvPr id="232" name="Rechteck 231"/>
            <p:cNvSpPr/>
            <p:nvPr/>
          </p:nvSpPr>
          <p:spPr>
            <a:xfrm>
              <a:off x="5724128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low</a:t>
              </a:r>
            </a:p>
          </p:txBody>
        </p:sp>
        <p:sp>
          <p:nvSpPr>
            <p:cNvPr id="233" name="Rechteck 232"/>
            <p:cNvSpPr/>
            <p:nvPr/>
          </p:nvSpPr>
          <p:spPr>
            <a:xfrm>
              <a:off x="5724128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very low</a:t>
              </a:r>
            </a:p>
          </p:txBody>
        </p:sp>
        <p:sp>
          <p:nvSpPr>
            <p:cNvPr id="234" name="Rechteck 233"/>
            <p:cNvSpPr/>
            <p:nvPr/>
          </p:nvSpPr>
          <p:spPr>
            <a:xfrm>
              <a:off x="5724128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35" name="Rechteck 234"/>
            <p:cNvSpPr/>
            <p:nvPr/>
          </p:nvSpPr>
          <p:spPr>
            <a:xfrm>
              <a:off x="6800056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very high</a:t>
              </a:r>
            </a:p>
          </p:txBody>
        </p:sp>
        <p:sp>
          <p:nvSpPr>
            <p:cNvPr id="236" name="Rechteck 235"/>
            <p:cNvSpPr/>
            <p:nvPr/>
          </p:nvSpPr>
          <p:spPr>
            <a:xfrm>
              <a:off x="6800056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high</a:t>
              </a:r>
            </a:p>
          </p:txBody>
        </p:sp>
        <p:sp>
          <p:nvSpPr>
            <p:cNvPr id="237" name="Rechteck 236"/>
            <p:cNvSpPr/>
            <p:nvPr/>
          </p:nvSpPr>
          <p:spPr>
            <a:xfrm>
              <a:off x="6800056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normal</a:t>
              </a:r>
            </a:p>
          </p:txBody>
        </p:sp>
        <p:sp>
          <p:nvSpPr>
            <p:cNvPr id="238" name="Rechteck 237"/>
            <p:cNvSpPr/>
            <p:nvPr/>
          </p:nvSpPr>
          <p:spPr>
            <a:xfrm>
              <a:off x="6800056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39" name="Rechteck 238"/>
            <p:cNvSpPr/>
            <p:nvPr/>
          </p:nvSpPr>
          <p:spPr>
            <a:xfrm>
              <a:off x="7875984" y="156066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40" name="Rechteck 239"/>
            <p:cNvSpPr/>
            <p:nvPr/>
          </p:nvSpPr>
          <p:spPr>
            <a:xfrm>
              <a:off x="7875984" y="190779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41" name="Rechteck 240"/>
            <p:cNvSpPr/>
            <p:nvPr/>
          </p:nvSpPr>
          <p:spPr>
            <a:xfrm>
              <a:off x="7875984" y="225492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42" name="Rechteck 241"/>
            <p:cNvSpPr/>
            <p:nvPr/>
          </p:nvSpPr>
          <p:spPr>
            <a:xfrm>
              <a:off x="3851920" y="155646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243" name="Rechteck 242"/>
            <p:cNvSpPr/>
            <p:nvPr/>
          </p:nvSpPr>
          <p:spPr>
            <a:xfrm>
              <a:off x="3851920" y="190359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244" name="Rechteck 243"/>
            <p:cNvSpPr/>
            <p:nvPr/>
          </p:nvSpPr>
          <p:spPr>
            <a:xfrm>
              <a:off x="3851920" y="225072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245" name="Rechteck 244"/>
            <p:cNvSpPr/>
            <p:nvPr/>
          </p:nvSpPr>
          <p:spPr>
            <a:xfrm>
              <a:off x="3851920" y="259785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</p:grpSp>
      <p:sp>
        <p:nvSpPr>
          <p:cNvPr id="246" name="Pfeil nach rechts 245"/>
          <p:cNvSpPr/>
          <p:nvPr/>
        </p:nvSpPr>
        <p:spPr>
          <a:xfrm rot="9146825">
            <a:off x="12983490" y="9335933"/>
            <a:ext cx="4393937" cy="147084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247" name="Abgerundetes Rechteck 246"/>
          <p:cNvSpPr/>
          <p:nvPr/>
        </p:nvSpPr>
        <p:spPr>
          <a:xfrm>
            <a:off x="10587921" y="10826391"/>
            <a:ext cx="2304555" cy="11522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C</a:t>
            </a:r>
          </a:p>
        </p:txBody>
      </p:sp>
      <p:sp>
        <p:nvSpPr>
          <p:cNvPr id="248" name="Abgerundetes Rechteck 247"/>
          <p:cNvSpPr/>
          <p:nvPr/>
        </p:nvSpPr>
        <p:spPr>
          <a:xfrm>
            <a:off x="17714240" y="8304699"/>
            <a:ext cx="15531138" cy="1210118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srgbClr val="00B050"/>
              </a:solidFill>
            </a:endParaRPr>
          </a:p>
        </p:txBody>
      </p:sp>
      <p:sp>
        <p:nvSpPr>
          <p:cNvPr id="249" name="Abgerundetes Rechteck 248"/>
          <p:cNvSpPr/>
          <p:nvPr/>
        </p:nvSpPr>
        <p:spPr>
          <a:xfrm>
            <a:off x="17717219" y="15184648"/>
            <a:ext cx="15531138" cy="1195473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srgbClr val="00B050"/>
              </a:solidFill>
            </a:endParaRPr>
          </a:p>
        </p:txBody>
      </p:sp>
      <p:sp>
        <p:nvSpPr>
          <p:cNvPr id="250" name="Pfeil nach rechts 249"/>
          <p:cNvSpPr/>
          <p:nvPr/>
        </p:nvSpPr>
        <p:spPr>
          <a:xfrm rot="13113888">
            <a:off x="12674636" y="13008195"/>
            <a:ext cx="4925450" cy="147084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252" name="Titel 1"/>
          <p:cNvSpPr txBox="1">
            <a:spLocks/>
          </p:cNvSpPr>
          <p:nvPr/>
        </p:nvSpPr>
        <p:spPr>
          <a:xfrm>
            <a:off x="681317" y="14500823"/>
            <a:ext cx="34711341" cy="9199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prstClr val="black"/>
                </a:solidFill>
                <a:latin typeface="Vollkorn Bold" panose="02000503080000020003" pitchFamily="2" charset="0"/>
              </a:rPr>
              <a:t>How to </a:t>
            </a:r>
            <a:r>
              <a:rPr lang="en-US" sz="9600" dirty="0" smtClean="0">
                <a:solidFill>
                  <a:prstClr val="black"/>
                </a:solidFill>
                <a:latin typeface="Vollkorn Bold" panose="02000503080000020003" pitchFamily="2" charset="0"/>
              </a:rPr>
              <a:t>visualize experimental </a:t>
            </a:r>
            <a:r>
              <a:rPr lang="en-US" sz="9600" dirty="0">
                <a:solidFill>
                  <a:prstClr val="black"/>
                </a:solidFill>
                <a:latin typeface="Vollkorn Bold" panose="02000503080000020003" pitchFamily="2" charset="0"/>
              </a:rPr>
              <a:t>data on pathways?</a:t>
            </a:r>
          </a:p>
        </p:txBody>
      </p:sp>
    </p:spTree>
    <p:extLst>
      <p:ext uri="{BB962C8B-B14F-4D97-AF65-F5344CB8AC3E}">
        <p14:creationId xmlns:p14="http://schemas.microsoft.com/office/powerpoint/2010/main" val="23918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7" grpId="0" animBg="1"/>
      <p:bldP spid="248" grpId="0" animBg="1"/>
      <p:bldP spid="249" grpId="0" animBg="1"/>
      <p:bldP spid="250" grpId="0" animBg="1"/>
      <p:bldP spid="25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1829038" y="7553516"/>
            <a:ext cx="32922686" cy="4608600"/>
          </a:xfrm>
          <a:prstGeom prst="rect">
            <a:avLst/>
          </a:prstGeom>
          <a:effectLst/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132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Visualizing</a:t>
            </a:r>
          </a:p>
          <a:p>
            <a:r>
              <a:rPr lang="en-US" sz="132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Large Partitioned Networks</a:t>
            </a:r>
            <a:endParaRPr lang="en-US" sz="13202" dirty="0">
              <a:solidFill>
                <a:prstClr val="white"/>
              </a:solidFill>
              <a:latin typeface="Vollkorn Bold" panose="0200050308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>
            <a:normAutofit/>
          </a:bodyPr>
          <a:lstStyle/>
          <a:p>
            <a:r>
              <a:rPr lang="en-US" sz="16001" dirty="0">
                <a:latin typeface="+mj-lt"/>
              </a:rPr>
              <a:t>Approaches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Whole Network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Connected Pathways</a:t>
            </a:r>
            <a:endParaRPr lang="en-US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41" y="7411339"/>
            <a:ext cx="16370647" cy="98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4783468" y="18382720"/>
            <a:ext cx="3067828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>
                <a:solidFill>
                  <a:prstClr val="black"/>
                </a:solidFill>
              </a:rPr>
              <a:t>[Kono2009]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832584" y="18427597"/>
            <a:ext cx="3448380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>
                <a:solidFill>
                  <a:prstClr val="black"/>
                </a:solidFill>
              </a:rPr>
              <a:t>[Klukas2006]</a:t>
            </a:r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060" y="6524136"/>
            <a:ext cx="11369161" cy="11856992"/>
          </a:xfrm>
        </p:spPr>
      </p:pic>
    </p:spTree>
    <p:extLst>
      <p:ext uri="{BB962C8B-B14F-4D97-AF65-F5344CB8AC3E}">
        <p14:creationId xmlns:p14="http://schemas.microsoft.com/office/powerpoint/2010/main" val="29175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9" grpId="0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Step 1: Finding Related Pathways</a:t>
            </a:r>
            <a:endParaRPr lang="en-US" noProof="0" dirty="0"/>
          </a:p>
        </p:txBody>
      </p:sp>
      <p:grpSp>
        <p:nvGrpSpPr>
          <p:cNvPr id="128" name="Gruppieren 127"/>
          <p:cNvGrpSpPr/>
          <p:nvPr/>
        </p:nvGrpSpPr>
        <p:grpSpPr>
          <a:xfrm>
            <a:off x="4174979" y="5969134"/>
            <a:ext cx="11810849" cy="12386990"/>
            <a:chOff x="1043608" y="1693168"/>
            <a:chExt cx="2952328" cy="3096344"/>
          </a:xfrm>
        </p:grpSpPr>
        <p:sp>
          <p:nvSpPr>
            <p:cNvPr id="21" name="Abgerundetes Rechteck 20"/>
            <p:cNvSpPr/>
            <p:nvPr/>
          </p:nvSpPr>
          <p:spPr>
            <a:xfrm>
              <a:off x="1043608" y="1693168"/>
              <a:ext cx="2952328" cy="30963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136716" y="328496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2136716" y="2571750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3059832" y="328496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771800" y="206769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403648" y="206769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1453208" y="415592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2483768" y="414067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1403648" y="3012182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3347864" y="2571750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059832" y="414067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cxnSp>
          <p:nvCxnSpPr>
            <p:cNvPr id="23" name="Gerade Verbindung mit Pfeil 22"/>
            <p:cNvCxnSpPr>
              <a:stCxn id="12" idx="2"/>
              <a:endCxn id="11" idx="0"/>
            </p:cNvCxnSpPr>
            <p:nvPr/>
          </p:nvCxnSpPr>
          <p:spPr>
            <a:xfrm>
              <a:off x="2280732" y="2859782"/>
              <a:ext cx="0" cy="4251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stCxn id="15" idx="3"/>
              <a:endCxn id="14" idx="1"/>
            </p:cNvCxnSpPr>
            <p:nvPr/>
          </p:nvCxnSpPr>
          <p:spPr>
            <a:xfrm>
              <a:off x="1691680" y="2211710"/>
              <a:ext cx="108012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>
              <a:stCxn id="15" idx="2"/>
              <a:endCxn id="18" idx="0"/>
            </p:cNvCxnSpPr>
            <p:nvPr/>
          </p:nvCxnSpPr>
          <p:spPr>
            <a:xfrm>
              <a:off x="1547664" y="2355726"/>
              <a:ext cx="0" cy="65645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>
              <a:stCxn id="13" idx="1"/>
              <a:endCxn id="11" idx="3"/>
            </p:cNvCxnSpPr>
            <p:nvPr/>
          </p:nvCxnSpPr>
          <p:spPr>
            <a:xfrm flipH="1">
              <a:off x="2424748" y="3428980"/>
              <a:ext cx="6350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>
              <a:stCxn id="17" idx="1"/>
              <a:endCxn id="16" idx="3"/>
            </p:cNvCxnSpPr>
            <p:nvPr/>
          </p:nvCxnSpPr>
          <p:spPr>
            <a:xfrm flipH="1">
              <a:off x="1741240" y="4284692"/>
              <a:ext cx="742528" cy="152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>
              <a:stCxn id="13" idx="2"/>
              <a:endCxn id="20" idx="0"/>
            </p:cNvCxnSpPr>
            <p:nvPr/>
          </p:nvCxnSpPr>
          <p:spPr>
            <a:xfrm>
              <a:off x="3203848" y="3572996"/>
              <a:ext cx="0" cy="5676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winkelte Verbindung 48"/>
            <p:cNvCxnSpPr>
              <a:stCxn id="14" idx="2"/>
              <a:endCxn id="19" idx="1"/>
            </p:cNvCxnSpPr>
            <p:nvPr/>
          </p:nvCxnSpPr>
          <p:spPr>
            <a:xfrm rot="16200000" flipH="1">
              <a:off x="2951820" y="2319722"/>
              <a:ext cx="360040" cy="432048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winkelte Verbindung 49"/>
            <p:cNvCxnSpPr>
              <a:stCxn id="11" idx="1"/>
              <a:endCxn id="16" idx="0"/>
            </p:cNvCxnSpPr>
            <p:nvPr/>
          </p:nvCxnSpPr>
          <p:spPr>
            <a:xfrm rot="10800000" flipV="1">
              <a:off x="1597224" y="3428980"/>
              <a:ext cx="539492" cy="726946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uppieren 128"/>
          <p:cNvGrpSpPr/>
          <p:nvPr/>
        </p:nvGrpSpPr>
        <p:grpSpPr>
          <a:xfrm>
            <a:off x="20018799" y="5969134"/>
            <a:ext cx="11810849" cy="12386990"/>
            <a:chOff x="5004048" y="1693168"/>
            <a:chExt cx="2952328" cy="3096344"/>
          </a:xfrm>
        </p:grpSpPr>
        <p:sp>
          <p:nvSpPr>
            <p:cNvPr id="53" name="Abgerundetes Rechteck 52"/>
            <p:cNvSpPr/>
            <p:nvPr/>
          </p:nvSpPr>
          <p:spPr>
            <a:xfrm>
              <a:off x="5004048" y="1693168"/>
              <a:ext cx="2952328" cy="30963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4" name="Rechteck 53"/>
            <p:cNvSpPr/>
            <p:nvPr/>
          </p:nvSpPr>
          <p:spPr>
            <a:xfrm>
              <a:off x="6588224" y="415592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5" name="Rechteck 54"/>
            <p:cNvSpPr/>
            <p:nvPr/>
          </p:nvSpPr>
          <p:spPr>
            <a:xfrm>
              <a:off x="7318952" y="3342782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6" name="Rechteck 55"/>
            <p:cNvSpPr/>
            <p:nvPr/>
          </p:nvSpPr>
          <p:spPr>
            <a:xfrm>
              <a:off x="6544572" y="286816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8" name="Rechteck 57"/>
            <p:cNvSpPr/>
            <p:nvPr/>
          </p:nvSpPr>
          <p:spPr>
            <a:xfrm>
              <a:off x="7318952" y="242773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9" name="Rechteck 58"/>
            <p:cNvSpPr/>
            <p:nvPr/>
          </p:nvSpPr>
          <p:spPr>
            <a:xfrm>
              <a:off x="5557664" y="415592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5413648" y="319876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1" name="Rechteck 60"/>
            <p:cNvSpPr/>
            <p:nvPr/>
          </p:nvSpPr>
          <p:spPr>
            <a:xfrm>
              <a:off x="5413648" y="2523653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2" name="Rechteck 61"/>
            <p:cNvSpPr/>
            <p:nvPr/>
          </p:nvSpPr>
          <p:spPr>
            <a:xfrm>
              <a:off x="6144951" y="2064455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3" name="Rechteck 62"/>
            <p:cNvSpPr/>
            <p:nvPr/>
          </p:nvSpPr>
          <p:spPr>
            <a:xfrm>
              <a:off x="6084168" y="356880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cxnSp>
          <p:nvCxnSpPr>
            <p:cNvPr id="86" name="Gewinkelte Verbindung 85"/>
            <p:cNvCxnSpPr>
              <a:stCxn id="62" idx="1"/>
              <a:endCxn id="61" idx="0"/>
            </p:cNvCxnSpPr>
            <p:nvPr/>
          </p:nvCxnSpPr>
          <p:spPr>
            <a:xfrm rot="10800000" flipV="1">
              <a:off x="5557665" y="2208471"/>
              <a:ext cx="587287" cy="31518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winkelte Verbindung 88"/>
            <p:cNvCxnSpPr>
              <a:stCxn id="56" idx="1"/>
              <a:endCxn id="63" idx="0"/>
            </p:cNvCxnSpPr>
            <p:nvPr/>
          </p:nvCxnSpPr>
          <p:spPr>
            <a:xfrm rot="10800000" flipV="1">
              <a:off x="6228184" y="3012182"/>
              <a:ext cx="316388" cy="55662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winkelte Verbindung 91"/>
            <p:cNvCxnSpPr>
              <a:stCxn id="63" idx="1"/>
              <a:endCxn id="59" idx="0"/>
            </p:cNvCxnSpPr>
            <p:nvPr/>
          </p:nvCxnSpPr>
          <p:spPr>
            <a:xfrm rot="10800000" flipV="1">
              <a:off x="5701680" y="3712820"/>
              <a:ext cx="382488" cy="443106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winkelte Verbindung 94"/>
            <p:cNvCxnSpPr>
              <a:stCxn id="54" idx="3"/>
              <a:endCxn id="55" idx="2"/>
            </p:cNvCxnSpPr>
            <p:nvPr/>
          </p:nvCxnSpPr>
          <p:spPr>
            <a:xfrm flipV="1">
              <a:off x="6876256" y="3630814"/>
              <a:ext cx="586712" cy="669128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winkelte Verbindung 97"/>
            <p:cNvCxnSpPr>
              <a:stCxn id="62" idx="2"/>
              <a:endCxn id="56" idx="0"/>
            </p:cNvCxnSpPr>
            <p:nvPr/>
          </p:nvCxnSpPr>
          <p:spPr>
            <a:xfrm rot="16200000" flipH="1">
              <a:off x="6230938" y="2410515"/>
              <a:ext cx="515679" cy="39962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winkelte Verbindung 100"/>
            <p:cNvCxnSpPr>
              <a:stCxn id="58" idx="0"/>
              <a:endCxn id="62" idx="3"/>
            </p:cNvCxnSpPr>
            <p:nvPr/>
          </p:nvCxnSpPr>
          <p:spPr>
            <a:xfrm rot="16200000" flipV="1">
              <a:off x="6838345" y="1803110"/>
              <a:ext cx="219263" cy="1029985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mit Pfeil 104"/>
            <p:cNvCxnSpPr>
              <a:stCxn id="61" idx="2"/>
              <a:endCxn id="60" idx="0"/>
            </p:cNvCxnSpPr>
            <p:nvPr/>
          </p:nvCxnSpPr>
          <p:spPr>
            <a:xfrm>
              <a:off x="5557664" y="2811685"/>
              <a:ext cx="0" cy="3870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mit Pfeil 107"/>
            <p:cNvCxnSpPr>
              <a:stCxn id="54" idx="1"/>
              <a:endCxn id="59" idx="3"/>
            </p:cNvCxnSpPr>
            <p:nvPr/>
          </p:nvCxnSpPr>
          <p:spPr>
            <a:xfrm flipH="1">
              <a:off x="5845696" y="4299942"/>
              <a:ext cx="74252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pieren 112"/>
          <p:cNvGrpSpPr/>
          <p:nvPr/>
        </p:nvGrpSpPr>
        <p:grpSpPr>
          <a:xfrm>
            <a:off x="5615324" y="7467433"/>
            <a:ext cx="21718652" cy="4354584"/>
            <a:chOff x="1403648" y="2067694"/>
            <a:chExt cx="5428956" cy="1088504"/>
          </a:xfrm>
        </p:grpSpPr>
        <p:sp>
          <p:nvSpPr>
            <p:cNvPr id="111" name="Rechteck 110"/>
            <p:cNvSpPr/>
            <p:nvPr/>
          </p:nvSpPr>
          <p:spPr>
            <a:xfrm>
              <a:off x="1403648" y="2067694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2" name="Rechteck 111"/>
            <p:cNvSpPr/>
            <p:nvPr/>
          </p:nvSpPr>
          <p:spPr>
            <a:xfrm>
              <a:off x="6544572" y="2868166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8547979" y="12328000"/>
            <a:ext cx="18966702" cy="4656309"/>
            <a:chOff x="2136716" y="3282677"/>
            <a:chExt cx="4741058" cy="1163926"/>
          </a:xfrm>
        </p:grpSpPr>
        <p:sp>
          <p:nvSpPr>
            <p:cNvPr id="114" name="Rechteck 113"/>
            <p:cNvSpPr/>
            <p:nvPr/>
          </p:nvSpPr>
          <p:spPr>
            <a:xfrm>
              <a:off x="2136716" y="3282677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6589742" y="4158571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9933185" y="9272117"/>
            <a:ext cx="12866344" cy="7641536"/>
            <a:chOff x="2482972" y="2317268"/>
            <a:chExt cx="3216167" cy="1910135"/>
          </a:xfrm>
        </p:grpSpPr>
        <p:sp>
          <p:nvSpPr>
            <p:cNvPr id="117" name="Rechteck 116"/>
            <p:cNvSpPr/>
            <p:nvPr/>
          </p:nvSpPr>
          <p:spPr>
            <a:xfrm>
              <a:off x="2482972" y="3939371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5411107" y="2317268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2" name="Gruppieren 121"/>
          <p:cNvGrpSpPr/>
          <p:nvPr/>
        </p:nvGrpSpPr>
        <p:grpSpPr>
          <a:xfrm>
            <a:off x="12240923" y="12327995"/>
            <a:ext cx="13251198" cy="2296931"/>
            <a:chOff x="3059832" y="3282677"/>
            <a:chExt cx="3312368" cy="574158"/>
          </a:xfrm>
        </p:grpSpPr>
        <p:sp>
          <p:nvSpPr>
            <p:cNvPr id="120" name="Rechteck 119"/>
            <p:cNvSpPr/>
            <p:nvPr/>
          </p:nvSpPr>
          <p:spPr>
            <a:xfrm>
              <a:off x="3059832" y="3282677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21" name="Rechteck 120"/>
            <p:cNvSpPr/>
            <p:nvPr/>
          </p:nvSpPr>
          <p:spPr>
            <a:xfrm>
              <a:off x="6084168" y="3568803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5" name="Gruppieren 124"/>
          <p:cNvGrpSpPr/>
          <p:nvPr/>
        </p:nvGrpSpPr>
        <p:grpSpPr>
          <a:xfrm>
            <a:off x="11095623" y="7454471"/>
            <a:ext cx="19336278" cy="6266259"/>
            <a:chOff x="2773544" y="2064453"/>
            <a:chExt cx="4833440" cy="1566361"/>
          </a:xfrm>
        </p:grpSpPr>
        <p:sp>
          <p:nvSpPr>
            <p:cNvPr id="123" name="Rechteck 122"/>
            <p:cNvSpPr/>
            <p:nvPr/>
          </p:nvSpPr>
          <p:spPr>
            <a:xfrm>
              <a:off x="2773544" y="2064453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7318952" y="3342782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8560269" y="7457273"/>
            <a:ext cx="17175019" cy="3168764"/>
            <a:chOff x="2139788" y="1863616"/>
            <a:chExt cx="4293196" cy="792088"/>
          </a:xfrm>
        </p:grpSpPr>
        <p:sp>
          <p:nvSpPr>
            <p:cNvPr id="64" name="Rechteck 63"/>
            <p:cNvSpPr/>
            <p:nvPr/>
          </p:nvSpPr>
          <p:spPr>
            <a:xfrm>
              <a:off x="2139788" y="2367672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5" name="Rechteck 64"/>
            <p:cNvSpPr/>
            <p:nvPr/>
          </p:nvSpPr>
          <p:spPr>
            <a:xfrm>
              <a:off x="6144952" y="1863616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7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135725"/>
            <a:ext cx="32922686" cy="3429446"/>
          </a:xfrm>
        </p:spPr>
        <p:txBody>
          <a:bodyPr/>
          <a:lstStyle/>
          <a:p>
            <a:r>
              <a:rPr lang="en-US" noProof="0" dirty="0" smtClean="0"/>
              <a:t>Finding Related Pathways</a:t>
            </a:r>
            <a:endParaRPr lang="en-US" noProof="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81" y="3098414"/>
            <a:ext cx="19268293" cy="161219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380" y="3098414"/>
            <a:ext cx="5035880" cy="16121918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>
            <a:off x="22755459" y="10337718"/>
            <a:ext cx="3312800" cy="166849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uppieren 100"/>
          <p:cNvGrpSpPr/>
          <p:nvPr/>
        </p:nvGrpSpPr>
        <p:grpSpPr>
          <a:xfrm>
            <a:off x="28836284" y="6060586"/>
            <a:ext cx="4512330" cy="8930156"/>
            <a:chOff x="7208132" y="1802522"/>
            <a:chExt cx="1127936" cy="2232248"/>
          </a:xfrm>
        </p:grpSpPr>
        <p:sp>
          <p:nvSpPr>
            <p:cNvPr id="79" name="Abgerundetes Rechteck 78"/>
            <p:cNvSpPr/>
            <p:nvPr/>
          </p:nvSpPr>
          <p:spPr>
            <a:xfrm>
              <a:off x="7208132" y="1802522"/>
              <a:ext cx="1127936" cy="22322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7421683" y="1818630"/>
              <a:ext cx="636790" cy="3000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b="1" dirty="0">
                  <a:solidFill>
                    <a:prstClr val="black"/>
                  </a:solidFill>
                </a:rPr>
                <a:t>PW B</a:t>
              </a:r>
            </a:p>
          </p:txBody>
        </p:sp>
      </p:grpSp>
      <p:sp>
        <p:nvSpPr>
          <p:cNvPr id="52" name="Abgerundetes Rechteck 51"/>
          <p:cNvSpPr/>
          <p:nvPr/>
        </p:nvSpPr>
        <p:spPr>
          <a:xfrm>
            <a:off x="18002315" y="3412450"/>
            <a:ext cx="7489806" cy="141154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51" name="Abgerundetes Rechteck 50"/>
          <p:cNvSpPr/>
          <p:nvPr/>
        </p:nvSpPr>
        <p:spPr>
          <a:xfrm>
            <a:off x="3180859" y="3376508"/>
            <a:ext cx="7489806" cy="141154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5011" y="330019"/>
            <a:ext cx="32922686" cy="3429446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Step 2: Managing Display Space</a:t>
            </a:r>
            <a:endParaRPr lang="en-US" noProof="0" dirty="0"/>
          </a:p>
        </p:txBody>
      </p:sp>
      <p:grpSp>
        <p:nvGrpSpPr>
          <p:cNvPr id="58" name="Gruppieren 57"/>
          <p:cNvGrpSpPr/>
          <p:nvPr/>
        </p:nvGrpSpPr>
        <p:grpSpPr>
          <a:xfrm>
            <a:off x="3808526" y="5783395"/>
            <a:ext cx="6163507" cy="9929844"/>
            <a:chOff x="871217" y="1733233"/>
            <a:chExt cx="1540676" cy="2482138"/>
          </a:xfrm>
        </p:grpSpPr>
        <p:sp>
          <p:nvSpPr>
            <p:cNvPr id="4" name="Rechteck 3"/>
            <p:cNvSpPr/>
            <p:nvPr/>
          </p:nvSpPr>
          <p:spPr>
            <a:xfrm>
              <a:off x="2051853" y="2329048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2051720" y="309774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871217" y="2309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1299298" y="392733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1299299" y="3091780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 smtClean="0">
                  <a:solidFill>
                    <a:prstClr val="black"/>
                  </a:solidFill>
                </a:rPr>
                <a:t>R</a:t>
              </a:r>
              <a:endParaRPr lang="en-US" sz="7201" dirty="0">
                <a:solidFill>
                  <a:prstClr val="black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538631" y="1733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cxnSp>
          <p:nvCxnSpPr>
            <p:cNvPr id="25" name="Gewinkelte Verbindung 24"/>
            <p:cNvCxnSpPr>
              <a:stCxn id="9" idx="1"/>
              <a:endCxn id="6" idx="0"/>
            </p:cNvCxnSpPr>
            <p:nvPr/>
          </p:nvCxnSpPr>
          <p:spPr>
            <a:xfrm rot="10800000" flipV="1">
              <a:off x="1051237" y="1877249"/>
              <a:ext cx="487394" cy="4319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winkelte Verbindung 26"/>
            <p:cNvCxnSpPr>
              <a:stCxn id="6" idx="2"/>
              <a:endCxn id="8" idx="1"/>
            </p:cNvCxnSpPr>
            <p:nvPr/>
          </p:nvCxnSpPr>
          <p:spPr>
            <a:xfrm rot="16200000" flipH="1">
              <a:off x="856003" y="2792499"/>
              <a:ext cx="638531" cy="24806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winkelte Verbindung 29"/>
            <p:cNvCxnSpPr>
              <a:stCxn id="8" idx="2"/>
              <a:endCxn id="7" idx="0"/>
            </p:cNvCxnSpPr>
            <p:nvPr/>
          </p:nvCxnSpPr>
          <p:spPr>
            <a:xfrm rot="5400000">
              <a:off x="1205556" y="3653575"/>
              <a:ext cx="547527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winkelte Verbindung 34"/>
            <p:cNvCxnSpPr>
              <a:stCxn id="9" idx="3"/>
              <a:endCxn id="4" idx="0"/>
            </p:cNvCxnSpPr>
            <p:nvPr/>
          </p:nvCxnSpPr>
          <p:spPr>
            <a:xfrm>
              <a:off x="1898671" y="1877249"/>
              <a:ext cx="333202" cy="451799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winkelte Verbindung 37"/>
            <p:cNvCxnSpPr>
              <a:stCxn id="4" idx="2"/>
              <a:endCxn id="5" idx="0"/>
            </p:cNvCxnSpPr>
            <p:nvPr/>
          </p:nvCxnSpPr>
          <p:spPr>
            <a:xfrm rot="5400000">
              <a:off x="1991473" y="2857348"/>
              <a:ext cx="480669" cy="13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ieren 58"/>
          <p:cNvGrpSpPr/>
          <p:nvPr/>
        </p:nvGrpSpPr>
        <p:grpSpPr>
          <a:xfrm>
            <a:off x="18866523" y="5783398"/>
            <a:ext cx="5735430" cy="9692033"/>
            <a:chOff x="4763641" y="1733233"/>
            <a:chExt cx="1433671" cy="2422693"/>
          </a:xfrm>
        </p:grpSpPr>
        <p:sp>
          <p:nvSpPr>
            <p:cNvPr id="10" name="Rechteck 9"/>
            <p:cNvSpPr/>
            <p:nvPr/>
          </p:nvSpPr>
          <p:spPr>
            <a:xfrm>
              <a:off x="5292080" y="302077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836776" y="386789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I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5210444" y="1733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64529" y="386789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J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4763641" y="247783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5" name="Rechteck 14"/>
            <p:cNvSpPr/>
            <p:nvPr/>
          </p:nvSpPr>
          <p:spPr>
            <a:xfrm>
              <a:off x="5837272" y="2310186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cxnSp>
          <p:nvCxnSpPr>
            <p:cNvPr id="31" name="Gewinkelte Verbindung 30"/>
            <p:cNvCxnSpPr>
              <a:stCxn id="14" idx="3"/>
              <a:endCxn id="10" idx="0"/>
            </p:cNvCxnSpPr>
            <p:nvPr/>
          </p:nvCxnSpPr>
          <p:spPr>
            <a:xfrm>
              <a:off x="5123681" y="2621850"/>
              <a:ext cx="348419" cy="39892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winkelte Verbindung 33"/>
            <p:cNvCxnSpPr>
              <a:stCxn id="12" idx="3"/>
              <a:endCxn id="15" idx="0"/>
            </p:cNvCxnSpPr>
            <p:nvPr/>
          </p:nvCxnSpPr>
          <p:spPr>
            <a:xfrm>
              <a:off x="5570484" y="1877249"/>
              <a:ext cx="446808" cy="432937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winkelte Verbindung 38"/>
            <p:cNvCxnSpPr>
              <a:stCxn id="14" idx="2"/>
              <a:endCxn id="13" idx="0"/>
            </p:cNvCxnSpPr>
            <p:nvPr/>
          </p:nvCxnSpPr>
          <p:spPr>
            <a:xfrm rot="16200000" flipH="1">
              <a:off x="4393091" y="3316436"/>
              <a:ext cx="1102028" cy="888"/>
            </a:xfrm>
            <a:prstGeom prst="bentConnector3">
              <a:avLst>
                <a:gd name="adj1" fmla="val 389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winkelte Verbindung 48"/>
            <p:cNvCxnSpPr>
              <a:stCxn id="10" idx="2"/>
              <a:endCxn id="11" idx="1"/>
            </p:cNvCxnSpPr>
            <p:nvPr/>
          </p:nvCxnSpPr>
          <p:spPr>
            <a:xfrm rot="16200000" flipH="1">
              <a:off x="5302886" y="3478020"/>
              <a:ext cx="703104" cy="364676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winkelte Verbindung 53"/>
            <p:cNvCxnSpPr>
              <a:stCxn id="15" idx="2"/>
              <a:endCxn id="11" idx="0"/>
            </p:cNvCxnSpPr>
            <p:nvPr/>
          </p:nvCxnSpPr>
          <p:spPr>
            <a:xfrm rot="5400000">
              <a:off x="5382206" y="3232808"/>
              <a:ext cx="1269676" cy="496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hteck 60"/>
          <p:cNvSpPr/>
          <p:nvPr/>
        </p:nvSpPr>
        <p:spPr>
          <a:xfrm>
            <a:off x="6479534" y="5782678"/>
            <a:ext cx="1440347" cy="1152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64" name="Rechteck 63"/>
          <p:cNvSpPr/>
          <p:nvPr/>
        </p:nvSpPr>
        <p:spPr>
          <a:xfrm>
            <a:off x="23161438" y="8090131"/>
            <a:ext cx="1440347" cy="1152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3765107" y="17520869"/>
            <a:ext cx="6476517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Focus Pathway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8230028" y="17590991"/>
            <a:ext cx="7481600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Context Pathway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4599438" y="3657591"/>
            <a:ext cx="4745723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b="1" dirty="0">
                <a:solidFill>
                  <a:prstClr val="black"/>
                </a:solidFill>
              </a:rPr>
              <a:t>Pathway A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19381697" y="3657591"/>
            <a:ext cx="4670381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b="1" dirty="0">
                <a:solidFill>
                  <a:prstClr val="black"/>
                </a:solidFill>
              </a:rPr>
              <a:t>Pathway B</a:t>
            </a:r>
          </a:p>
        </p:txBody>
      </p:sp>
      <p:sp>
        <p:nvSpPr>
          <p:cNvPr id="72" name="Rechteck 71"/>
          <p:cNvSpPr/>
          <p:nvPr/>
        </p:nvSpPr>
        <p:spPr>
          <a:xfrm>
            <a:off x="6479534" y="5793050"/>
            <a:ext cx="1440347" cy="1152279"/>
          </a:xfrm>
          <a:prstGeom prst="rect">
            <a:avLst/>
          </a:prstGeom>
          <a:solidFill>
            <a:srgbClr val="FDE7FB"/>
          </a:solidFill>
          <a:ln w="57150">
            <a:solidFill>
              <a:srgbClr val="D2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 smtClean="0">
                <a:solidFill>
                  <a:srgbClr val="D2006B"/>
                </a:solidFill>
              </a:rPr>
              <a:t>A</a:t>
            </a:r>
            <a:endParaRPr lang="en-US" sz="7201" dirty="0">
              <a:solidFill>
                <a:srgbClr val="D2006B"/>
              </a:solidFill>
            </a:endParaRPr>
          </a:p>
        </p:txBody>
      </p:sp>
      <p:grpSp>
        <p:nvGrpSpPr>
          <p:cNvPr id="78" name="Gruppieren 77"/>
          <p:cNvGrpSpPr/>
          <p:nvPr/>
        </p:nvGrpSpPr>
        <p:grpSpPr>
          <a:xfrm>
            <a:off x="20655905" y="5782681"/>
            <a:ext cx="3946003" cy="9692033"/>
            <a:chOff x="5163304" y="1733054"/>
            <a:chExt cx="986372" cy="242269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4" name="Rechteck 73"/>
            <p:cNvSpPr/>
            <p:nvPr/>
          </p:nvSpPr>
          <p:spPr>
            <a:xfrm>
              <a:off x="5789636" y="3867715"/>
              <a:ext cx="360040" cy="288032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I</a:t>
              </a:r>
            </a:p>
          </p:txBody>
        </p:sp>
        <p:sp>
          <p:nvSpPr>
            <p:cNvPr id="75" name="Rechteck 74"/>
            <p:cNvSpPr/>
            <p:nvPr/>
          </p:nvSpPr>
          <p:spPr>
            <a:xfrm>
              <a:off x="5163304" y="1733054"/>
              <a:ext cx="360040" cy="288032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G</a:t>
              </a:r>
            </a:p>
          </p:txBody>
        </p:sp>
        <p:cxnSp>
          <p:nvCxnSpPr>
            <p:cNvPr id="76" name="Gewinkelte Verbindung 75"/>
            <p:cNvCxnSpPr>
              <a:stCxn id="75" idx="3"/>
            </p:cNvCxnSpPr>
            <p:nvPr/>
          </p:nvCxnSpPr>
          <p:spPr>
            <a:xfrm>
              <a:off x="5523344" y="1877070"/>
              <a:ext cx="446808" cy="432937"/>
            </a:xfrm>
            <a:prstGeom prst="bentConnector2">
              <a:avLst/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winkelte Verbindung 76"/>
            <p:cNvCxnSpPr>
              <a:endCxn id="74" idx="0"/>
            </p:cNvCxnSpPr>
            <p:nvPr/>
          </p:nvCxnSpPr>
          <p:spPr>
            <a:xfrm rot="5400000">
              <a:off x="5335066" y="3232629"/>
              <a:ext cx="1269676" cy="496"/>
            </a:xfrm>
            <a:prstGeom prst="bentConnector3">
              <a:avLst>
                <a:gd name="adj1" fmla="val 50000"/>
              </a:avLst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hteck 72"/>
          <p:cNvSpPr/>
          <p:nvPr/>
        </p:nvSpPr>
        <p:spPr>
          <a:xfrm>
            <a:off x="23161438" y="8107767"/>
            <a:ext cx="1440347" cy="1152279"/>
          </a:xfrm>
          <a:prstGeom prst="rect">
            <a:avLst/>
          </a:prstGeom>
          <a:solidFill>
            <a:srgbClr val="FDE7FB"/>
          </a:solidFill>
          <a:ln w="57150">
            <a:solidFill>
              <a:srgbClr val="D2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D2006B"/>
                </a:solidFill>
              </a:rPr>
              <a:t>A</a:t>
            </a:r>
          </a:p>
        </p:txBody>
      </p:sp>
      <p:sp>
        <p:nvSpPr>
          <p:cNvPr id="80" name="Pfeil nach rechts 79"/>
          <p:cNvSpPr/>
          <p:nvPr/>
        </p:nvSpPr>
        <p:spPr>
          <a:xfrm>
            <a:off x="26068259" y="9714039"/>
            <a:ext cx="2016488" cy="166849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grpSp>
        <p:nvGrpSpPr>
          <p:cNvPr id="100" name="Gruppieren 99"/>
          <p:cNvGrpSpPr/>
          <p:nvPr/>
        </p:nvGrpSpPr>
        <p:grpSpPr>
          <a:xfrm>
            <a:off x="29107454" y="7988055"/>
            <a:ext cx="3874473" cy="6376289"/>
            <a:chOff x="7275916" y="2284326"/>
            <a:chExt cx="968492" cy="15938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Rechteck 42"/>
            <p:cNvSpPr/>
            <p:nvPr/>
          </p:nvSpPr>
          <p:spPr>
            <a:xfrm>
              <a:off x="7884368" y="2284326"/>
              <a:ext cx="360040" cy="2880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G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7884368" y="3590159"/>
              <a:ext cx="360040" cy="288032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I</a:t>
              </a:r>
            </a:p>
          </p:txBody>
        </p:sp>
        <p:sp>
          <p:nvSpPr>
            <p:cNvPr id="46" name="Rechteck 45"/>
            <p:cNvSpPr/>
            <p:nvPr/>
          </p:nvSpPr>
          <p:spPr>
            <a:xfrm>
              <a:off x="7275916" y="3390787"/>
              <a:ext cx="357204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H</a:t>
              </a:r>
            </a:p>
          </p:txBody>
        </p:sp>
        <p:cxnSp>
          <p:nvCxnSpPr>
            <p:cNvPr id="48" name="Gerade Verbindung mit Pfeil 47"/>
            <p:cNvCxnSpPr>
              <a:stCxn id="43" idx="2"/>
              <a:endCxn id="44" idx="0"/>
            </p:cNvCxnSpPr>
            <p:nvPr/>
          </p:nvCxnSpPr>
          <p:spPr>
            <a:xfrm>
              <a:off x="8064388" y="2572358"/>
              <a:ext cx="0" cy="353402"/>
            </a:xfrm>
            <a:prstGeom prst="straightConnector1">
              <a:avLst/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mit Pfeil 84"/>
            <p:cNvCxnSpPr>
              <a:stCxn id="44" idx="2"/>
              <a:endCxn id="45" idx="0"/>
            </p:cNvCxnSpPr>
            <p:nvPr/>
          </p:nvCxnSpPr>
          <p:spPr>
            <a:xfrm>
              <a:off x="8064388" y="3213792"/>
              <a:ext cx="0" cy="376367"/>
            </a:xfrm>
            <a:prstGeom prst="straightConnector1">
              <a:avLst/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hteck 43"/>
            <p:cNvSpPr/>
            <p:nvPr/>
          </p:nvSpPr>
          <p:spPr>
            <a:xfrm>
              <a:off x="7884368" y="2925760"/>
              <a:ext cx="360040" cy="288032"/>
            </a:xfrm>
            <a:prstGeom prst="rect">
              <a:avLst/>
            </a:prstGeom>
            <a:solidFill>
              <a:srgbClr val="FDE7FB"/>
            </a:solidFill>
            <a:ln w="57150">
              <a:solidFill>
                <a:srgbClr val="D20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D2006B"/>
                  </a:solidFill>
                </a:rPr>
                <a:t>A</a:t>
              </a:r>
            </a:p>
          </p:txBody>
        </p:sp>
        <p:cxnSp>
          <p:nvCxnSpPr>
            <p:cNvPr id="88" name="Gerade Verbindung mit Pfeil 87"/>
            <p:cNvCxnSpPr>
              <a:stCxn id="46" idx="3"/>
              <a:endCxn id="45" idx="1"/>
            </p:cNvCxnSpPr>
            <p:nvPr/>
          </p:nvCxnSpPr>
          <p:spPr>
            <a:xfrm>
              <a:off x="7633120" y="3534803"/>
              <a:ext cx="251248" cy="199372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feld 81"/>
          <p:cNvSpPr txBox="1"/>
          <p:nvPr/>
        </p:nvSpPr>
        <p:spPr>
          <a:xfrm>
            <a:off x="27523525" y="15137103"/>
            <a:ext cx="7923516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Contextual Subset</a:t>
            </a:r>
          </a:p>
        </p:txBody>
      </p:sp>
    </p:spTree>
    <p:extLst>
      <p:ext uri="{BB962C8B-B14F-4D97-AF65-F5344CB8AC3E}">
        <p14:creationId xmlns:p14="http://schemas.microsoft.com/office/powerpoint/2010/main" val="152012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 animBg="1"/>
      <p:bldP spid="72" grpId="0" animBg="1"/>
      <p:bldP spid="73" grpId="0" animBg="1"/>
      <p:bldP spid="80" grpId="0" animBg="1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/>
          <p:cNvGrpSpPr/>
          <p:nvPr/>
        </p:nvGrpSpPr>
        <p:grpSpPr>
          <a:xfrm>
            <a:off x="28836275" y="6052122"/>
            <a:ext cx="4512332" cy="8930156"/>
            <a:chOff x="7208131" y="1800406"/>
            <a:chExt cx="1127936" cy="2232248"/>
          </a:xfrm>
        </p:grpSpPr>
        <p:grpSp>
          <p:nvGrpSpPr>
            <p:cNvPr id="84" name="Gruppieren 83"/>
            <p:cNvGrpSpPr/>
            <p:nvPr/>
          </p:nvGrpSpPr>
          <p:grpSpPr>
            <a:xfrm>
              <a:off x="7208131" y="1800406"/>
              <a:ext cx="1127936" cy="2232248"/>
              <a:chOff x="7208132" y="1802522"/>
              <a:chExt cx="1127936" cy="2232248"/>
            </a:xfrm>
          </p:grpSpPr>
          <p:sp>
            <p:nvSpPr>
              <p:cNvPr id="86" name="Abgerundetes Rechteck 85"/>
              <p:cNvSpPr/>
              <p:nvPr/>
            </p:nvSpPr>
            <p:spPr>
              <a:xfrm>
                <a:off x="7208132" y="1802522"/>
                <a:ext cx="1127936" cy="223224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Textfeld 86"/>
              <p:cNvSpPr txBox="1"/>
              <p:nvPr/>
            </p:nvSpPr>
            <p:spPr>
              <a:xfrm>
                <a:off x="7421683" y="1818630"/>
                <a:ext cx="656424" cy="3000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2743566"/>
                <a:r>
                  <a:rPr lang="en-US" sz="7201" b="1" dirty="0">
                    <a:solidFill>
                      <a:prstClr val="black"/>
                    </a:solidFill>
                  </a:rPr>
                  <a:t>PW D</a:t>
                </a:r>
              </a:p>
            </p:txBody>
          </p:sp>
        </p:grpSp>
        <p:sp>
          <p:nvSpPr>
            <p:cNvPr id="117" name="Rechteck 116"/>
            <p:cNvSpPr/>
            <p:nvPr/>
          </p:nvSpPr>
          <p:spPr>
            <a:xfrm>
              <a:off x="7884368" y="3589551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7276764" y="2499742"/>
              <a:ext cx="357204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P</a:t>
              </a:r>
            </a:p>
          </p:txBody>
        </p:sp>
        <p:cxnSp>
          <p:nvCxnSpPr>
            <p:cNvPr id="119" name="Gerade Verbindung mit Pfeil 118"/>
            <p:cNvCxnSpPr>
              <a:endCxn id="118" idx="3"/>
            </p:cNvCxnSpPr>
            <p:nvPr/>
          </p:nvCxnSpPr>
          <p:spPr>
            <a:xfrm flipH="1">
              <a:off x="7633968" y="2426566"/>
              <a:ext cx="250400" cy="2171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hteck 119"/>
            <p:cNvSpPr/>
            <p:nvPr/>
          </p:nvSpPr>
          <p:spPr>
            <a:xfrm>
              <a:off x="7884368" y="2283718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cxnSp>
          <p:nvCxnSpPr>
            <p:cNvPr id="121" name="Gerade Verbindung mit Pfeil 120"/>
            <p:cNvCxnSpPr>
              <a:stCxn id="120" idx="2"/>
              <a:endCxn id="122" idx="0"/>
            </p:cNvCxnSpPr>
            <p:nvPr/>
          </p:nvCxnSpPr>
          <p:spPr>
            <a:xfrm>
              <a:off x="8064388" y="2571750"/>
              <a:ext cx="0" cy="35340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mit Pfeil 122"/>
            <p:cNvCxnSpPr>
              <a:stCxn id="122" idx="2"/>
              <a:endCxn id="117" idx="0"/>
            </p:cNvCxnSpPr>
            <p:nvPr/>
          </p:nvCxnSpPr>
          <p:spPr>
            <a:xfrm>
              <a:off x="8064388" y="3213184"/>
              <a:ext cx="0" cy="3763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hteck 121"/>
            <p:cNvSpPr/>
            <p:nvPr/>
          </p:nvSpPr>
          <p:spPr>
            <a:xfrm>
              <a:off x="7884368" y="2925152"/>
              <a:ext cx="360040" cy="288032"/>
            </a:xfrm>
            <a:prstGeom prst="rect">
              <a:avLst/>
            </a:prstGeom>
            <a:solidFill>
              <a:srgbClr val="FDE7FB"/>
            </a:solidFill>
            <a:ln w="57150">
              <a:solidFill>
                <a:srgbClr val="D20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D2006B"/>
                  </a:solidFill>
                </a:rPr>
                <a:t>E</a:t>
              </a:r>
            </a:p>
          </p:txBody>
        </p:sp>
      </p:grpSp>
      <p:sp>
        <p:nvSpPr>
          <p:cNvPr id="65" name="Textfeld 64"/>
          <p:cNvSpPr txBox="1"/>
          <p:nvPr/>
        </p:nvSpPr>
        <p:spPr>
          <a:xfrm>
            <a:off x="3765107" y="17520869"/>
            <a:ext cx="6476517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Focus Pathway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9534359" y="17590991"/>
            <a:ext cx="7887159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Context Pathways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20970711" y="6066682"/>
            <a:ext cx="4512330" cy="8930156"/>
            <a:chOff x="4644008" y="1839107"/>
            <a:chExt cx="1127936" cy="2232248"/>
          </a:xfrm>
        </p:grpSpPr>
        <p:grpSp>
          <p:nvGrpSpPr>
            <p:cNvPr id="71" name="Gruppieren 70"/>
            <p:cNvGrpSpPr/>
            <p:nvPr/>
          </p:nvGrpSpPr>
          <p:grpSpPr>
            <a:xfrm>
              <a:off x="4644008" y="1839107"/>
              <a:ext cx="1127936" cy="2232248"/>
              <a:chOff x="7208132" y="1802522"/>
              <a:chExt cx="1127936" cy="2232248"/>
            </a:xfrm>
          </p:grpSpPr>
          <p:sp>
            <p:nvSpPr>
              <p:cNvPr id="81" name="Abgerundetes Rechteck 80"/>
              <p:cNvSpPr/>
              <p:nvPr/>
            </p:nvSpPr>
            <p:spPr>
              <a:xfrm>
                <a:off x="7208132" y="1802522"/>
                <a:ext cx="1127936" cy="223224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7421683" y="1818630"/>
                <a:ext cx="636790" cy="3000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2743566"/>
                <a:r>
                  <a:rPr lang="en-US" sz="7201" b="1" dirty="0">
                    <a:solidFill>
                      <a:prstClr val="black"/>
                    </a:solidFill>
                  </a:rPr>
                  <a:t>PW C</a:t>
                </a:r>
              </a:p>
            </p:txBody>
          </p:sp>
        </p:grpSp>
        <p:sp>
          <p:nvSpPr>
            <p:cNvPr id="89" name="Rechteck 88"/>
            <p:cNvSpPr/>
            <p:nvPr/>
          </p:nvSpPr>
          <p:spPr>
            <a:xfrm>
              <a:off x="5323620" y="359942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90" name="Rechteck 89"/>
            <p:cNvSpPr/>
            <p:nvPr/>
          </p:nvSpPr>
          <p:spPr>
            <a:xfrm>
              <a:off x="4716016" y="3152217"/>
              <a:ext cx="357204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K</a:t>
              </a:r>
            </a:p>
          </p:txBody>
        </p:sp>
        <p:cxnSp>
          <p:nvCxnSpPr>
            <p:cNvPr id="91" name="Gerade Verbindung mit Pfeil 90"/>
            <p:cNvCxnSpPr>
              <a:stCxn id="92" idx="2"/>
              <a:endCxn id="89" idx="0"/>
            </p:cNvCxnSpPr>
            <p:nvPr/>
          </p:nvCxnSpPr>
          <p:spPr>
            <a:xfrm>
              <a:off x="5503640" y="3223057"/>
              <a:ext cx="0" cy="3763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>
              <a:endCxn id="90" idx="3"/>
            </p:cNvCxnSpPr>
            <p:nvPr/>
          </p:nvCxnSpPr>
          <p:spPr>
            <a:xfrm flipH="1">
              <a:off x="5073220" y="3079041"/>
              <a:ext cx="250400" cy="2171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eck 93"/>
            <p:cNvSpPr/>
            <p:nvPr/>
          </p:nvSpPr>
          <p:spPr>
            <a:xfrm>
              <a:off x="5323620" y="2293591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M</a:t>
              </a:r>
            </a:p>
          </p:txBody>
        </p:sp>
        <p:cxnSp>
          <p:nvCxnSpPr>
            <p:cNvPr id="95" name="Gerade Verbindung mit Pfeil 94"/>
            <p:cNvCxnSpPr>
              <a:stCxn id="94" idx="2"/>
              <a:endCxn id="92" idx="0"/>
            </p:cNvCxnSpPr>
            <p:nvPr/>
          </p:nvCxnSpPr>
          <p:spPr>
            <a:xfrm>
              <a:off x="5503640" y="2581623"/>
              <a:ext cx="0" cy="35340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hteck 91"/>
            <p:cNvSpPr/>
            <p:nvPr/>
          </p:nvSpPr>
          <p:spPr>
            <a:xfrm>
              <a:off x="5323620" y="2935025"/>
              <a:ext cx="360040" cy="288032"/>
            </a:xfrm>
            <a:prstGeom prst="rect">
              <a:avLst/>
            </a:prstGeom>
            <a:solidFill>
              <a:srgbClr val="FDE7FB"/>
            </a:solidFill>
            <a:ln w="57150">
              <a:solidFill>
                <a:srgbClr val="D20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D2006B"/>
                  </a:solidFill>
                </a:rPr>
                <a:t>E</a:t>
              </a:r>
            </a:p>
          </p:txBody>
        </p:sp>
      </p:grpSp>
      <p:sp>
        <p:nvSpPr>
          <p:cNvPr id="55" name="Titel 1"/>
          <p:cNvSpPr txBox="1">
            <a:spLocks/>
          </p:cNvSpPr>
          <p:nvPr/>
        </p:nvSpPr>
        <p:spPr>
          <a:xfrm>
            <a:off x="2405011" y="330019"/>
            <a:ext cx="32922686" cy="3429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2743566" rtl="0" eaLnBrk="1" latinLnBrk="0" hangingPunct="1">
              <a:spcBef>
                <a:spcPct val="0"/>
              </a:spcBef>
              <a:buNone/>
              <a:defRPr sz="13202" kern="1200">
                <a:solidFill>
                  <a:schemeClr val="tx1"/>
                </a:solidFill>
                <a:latin typeface="Vollkorn Bold" panose="02000503080000020003" pitchFamily="2" charset="0"/>
                <a:ea typeface="+mj-ea"/>
                <a:cs typeface="Narkisim" pitchFamily="34" charset="-79"/>
              </a:defRPr>
            </a:lvl1pPr>
          </a:lstStyle>
          <a:p>
            <a:r>
              <a:rPr lang="en-US" dirty="0"/>
              <a:t>Step 2: Managing Display Space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28836284" y="6060586"/>
            <a:ext cx="4512330" cy="8930156"/>
            <a:chOff x="28836284" y="6060586"/>
            <a:chExt cx="4512330" cy="8930156"/>
          </a:xfrm>
        </p:grpSpPr>
        <p:grpSp>
          <p:nvGrpSpPr>
            <p:cNvPr id="60" name="Gruppieren 100"/>
            <p:cNvGrpSpPr/>
            <p:nvPr/>
          </p:nvGrpSpPr>
          <p:grpSpPr>
            <a:xfrm>
              <a:off x="28836284" y="6060586"/>
              <a:ext cx="4512330" cy="8930156"/>
              <a:chOff x="7208132" y="1802522"/>
              <a:chExt cx="1127936" cy="2232248"/>
            </a:xfrm>
          </p:grpSpPr>
          <p:sp>
            <p:nvSpPr>
              <p:cNvPr id="73" name="Abgerundetes Rechteck 78"/>
              <p:cNvSpPr/>
              <p:nvPr/>
            </p:nvSpPr>
            <p:spPr>
              <a:xfrm>
                <a:off x="7208132" y="1802522"/>
                <a:ext cx="1127936" cy="223224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Textfeld 98"/>
              <p:cNvSpPr txBox="1"/>
              <p:nvPr/>
            </p:nvSpPr>
            <p:spPr>
              <a:xfrm>
                <a:off x="7421683" y="1818630"/>
                <a:ext cx="636790" cy="3000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2743566"/>
                <a:r>
                  <a:rPr lang="en-US" sz="7201" b="1" dirty="0">
                    <a:solidFill>
                      <a:prstClr val="black"/>
                    </a:solidFill>
                  </a:rPr>
                  <a:t>PW B</a:t>
                </a:r>
              </a:p>
            </p:txBody>
          </p:sp>
        </p:grpSp>
        <p:grpSp>
          <p:nvGrpSpPr>
            <p:cNvPr id="61" name="Gruppieren 99"/>
            <p:cNvGrpSpPr/>
            <p:nvPr/>
          </p:nvGrpSpPr>
          <p:grpSpPr>
            <a:xfrm>
              <a:off x="29107454" y="7988055"/>
              <a:ext cx="3874473" cy="6376289"/>
              <a:chOff x="7275916" y="2284326"/>
              <a:chExt cx="968492" cy="159386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62" name="Rechteck 42"/>
              <p:cNvSpPr/>
              <p:nvPr/>
            </p:nvSpPr>
            <p:spPr>
              <a:xfrm>
                <a:off x="7884368" y="2284326"/>
                <a:ext cx="360040" cy="28803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sp>
            <p:nvSpPr>
              <p:cNvPr id="63" name="Rechteck 44"/>
              <p:cNvSpPr/>
              <p:nvPr/>
            </p:nvSpPr>
            <p:spPr>
              <a:xfrm>
                <a:off x="7884368" y="3590159"/>
                <a:ext cx="360040" cy="28803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I</a:t>
                </a:r>
              </a:p>
            </p:txBody>
          </p:sp>
          <p:sp>
            <p:nvSpPr>
              <p:cNvPr id="64" name="Rechteck 45"/>
              <p:cNvSpPr/>
              <p:nvPr/>
            </p:nvSpPr>
            <p:spPr>
              <a:xfrm>
                <a:off x="7275916" y="3390787"/>
                <a:ext cx="357204" cy="28803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H</a:t>
                </a:r>
              </a:p>
            </p:txBody>
          </p:sp>
          <p:cxnSp>
            <p:nvCxnSpPr>
              <p:cNvPr id="68" name="Gerade Verbindung mit Pfeil 47"/>
              <p:cNvCxnSpPr>
                <a:stCxn id="62" idx="2"/>
                <a:endCxn id="70" idx="0"/>
              </p:cNvCxnSpPr>
              <p:nvPr/>
            </p:nvCxnSpPr>
            <p:spPr>
              <a:xfrm>
                <a:off x="8064388" y="2572358"/>
                <a:ext cx="0" cy="353402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mit Pfeil 84"/>
              <p:cNvCxnSpPr>
                <a:stCxn id="70" idx="2"/>
                <a:endCxn id="63" idx="0"/>
              </p:cNvCxnSpPr>
              <p:nvPr/>
            </p:nvCxnSpPr>
            <p:spPr>
              <a:xfrm>
                <a:off x="8064388" y="3213792"/>
                <a:ext cx="0" cy="376367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hteck 43"/>
              <p:cNvSpPr/>
              <p:nvPr/>
            </p:nvSpPr>
            <p:spPr>
              <a:xfrm>
                <a:off x="7884368" y="2925760"/>
                <a:ext cx="360040" cy="288032"/>
              </a:xfrm>
              <a:prstGeom prst="rect">
                <a:avLst/>
              </a:prstGeom>
              <a:solidFill>
                <a:srgbClr val="FDE7FB"/>
              </a:solidFill>
              <a:ln w="57150">
                <a:solidFill>
                  <a:srgbClr val="D200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srgbClr val="D2006B"/>
                    </a:solidFill>
                  </a:rPr>
                  <a:t>A</a:t>
                </a:r>
              </a:p>
            </p:txBody>
          </p:sp>
          <p:cxnSp>
            <p:nvCxnSpPr>
              <p:cNvPr id="72" name="Gerade Verbindung mit Pfeil 87"/>
              <p:cNvCxnSpPr>
                <a:stCxn id="64" idx="3"/>
                <a:endCxn id="63" idx="1"/>
              </p:cNvCxnSpPr>
              <p:nvPr/>
            </p:nvCxnSpPr>
            <p:spPr>
              <a:xfrm>
                <a:off x="7633120" y="3534803"/>
                <a:ext cx="251248" cy="199372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Abgerundetes Rechteck 50"/>
          <p:cNvSpPr/>
          <p:nvPr/>
        </p:nvSpPr>
        <p:spPr>
          <a:xfrm>
            <a:off x="3180859" y="3376508"/>
            <a:ext cx="7489806" cy="141154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grpSp>
        <p:nvGrpSpPr>
          <p:cNvPr id="99" name="Gruppieren 57"/>
          <p:cNvGrpSpPr/>
          <p:nvPr/>
        </p:nvGrpSpPr>
        <p:grpSpPr>
          <a:xfrm>
            <a:off x="3808526" y="5783395"/>
            <a:ext cx="6163507" cy="9929844"/>
            <a:chOff x="871217" y="1733233"/>
            <a:chExt cx="1540676" cy="2482138"/>
          </a:xfrm>
        </p:grpSpPr>
        <p:sp>
          <p:nvSpPr>
            <p:cNvPr id="100" name="Rechteck 3"/>
            <p:cNvSpPr/>
            <p:nvPr/>
          </p:nvSpPr>
          <p:spPr>
            <a:xfrm>
              <a:off x="2051853" y="2329048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01" name="Rechteck 4"/>
            <p:cNvSpPr/>
            <p:nvPr/>
          </p:nvSpPr>
          <p:spPr>
            <a:xfrm>
              <a:off x="2051720" y="309774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02" name="Rechteck 5"/>
            <p:cNvSpPr/>
            <p:nvPr/>
          </p:nvSpPr>
          <p:spPr>
            <a:xfrm>
              <a:off x="871217" y="2309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03" name="Rechteck 6"/>
            <p:cNvSpPr/>
            <p:nvPr/>
          </p:nvSpPr>
          <p:spPr>
            <a:xfrm>
              <a:off x="1299298" y="392733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104" name="Rechteck 7"/>
            <p:cNvSpPr/>
            <p:nvPr/>
          </p:nvSpPr>
          <p:spPr>
            <a:xfrm>
              <a:off x="1299299" y="3091780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 smtClean="0">
                  <a:solidFill>
                    <a:prstClr val="black"/>
                  </a:solidFill>
                </a:rPr>
                <a:t>R</a:t>
              </a:r>
              <a:endParaRPr lang="en-US" sz="7201" dirty="0">
                <a:solidFill>
                  <a:prstClr val="black"/>
                </a:solidFill>
              </a:endParaRPr>
            </a:p>
          </p:txBody>
        </p:sp>
        <p:sp>
          <p:nvSpPr>
            <p:cNvPr id="105" name="Rechteck 8"/>
            <p:cNvSpPr/>
            <p:nvPr/>
          </p:nvSpPr>
          <p:spPr>
            <a:xfrm>
              <a:off x="1538631" y="1733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cxnSp>
          <p:nvCxnSpPr>
            <p:cNvPr id="106" name="Gewinkelte Verbindung 24"/>
            <p:cNvCxnSpPr>
              <a:stCxn id="105" idx="1"/>
              <a:endCxn id="102" idx="0"/>
            </p:cNvCxnSpPr>
            <p:nvPr/>
          </p:nvCxnSpPr>
          <p:spPr>
            <a:xfrm rot="10800000" flipV="1">
              <a:off x="1051237" y="1877249"/>
              <a:ext cx="487394" cy="4319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winkelte Verbindung 26"/>
            <p:cNvCxnSpPr>
              <a:stCxn id="102" idx="2"/>
              <a:endCxn id="104" idx="1"/>
            </p:cNvCxnSpPr>
            <p:nvPr/>
          </p:nvCxnSpPr>
          <p:spPr>
            <a:xfrm rot="16200000" flipH="1">
              <a:off x="856003" y="2792499"/>
              <a:ext cx="638531" cy="24806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winkelte Verbindung 29"/>
            <p:cNvCxnSpPr>
              <a:stCxn id="104" idx="2"/>
              <a:endCxn id="103" idx="0"/>
            </p:cNvCxnSpPr>
            <p:nvPr/>
          </p:nvCxnSpPr>
          <p:spPr>
            <a:xfrm rot="5400000">
              <a:off x="1205556" y="3653575"/>
              <a:ext cx="547527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winkelte Verbindung 34"/>
            <p:cNvCxnSpPr>
              <a:stCxn id="105" idx="3"/>
              <a:endCxn id="100" idx="0"/>
            </p:cNvCxnSpPr>
            <p:nvPr/>
          </p:nvCxnSpPr>
          <p:spPr>
            <a:xfrm>
              <a:off x="1898671" y="1877249"/>
              <a:ext cx="333202" cy="451799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winkelte Verbindung 37"/>
            <p:cNvCxnSpPr>
              <a:stCxn id="100" idx="2"/>
              <a:endCxn id="101" idx="0"/>
            </p:cNvCxnSpPr>
            <p:nvPr/>
          </p:nvCxnSpPr>
          <p:spPr>
            <a:xfrm rot="5400000">
              <a:off x="1991473" y="2857348"/>
              <a:ext cx="480669" cy="13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echteck 60"/>
          <p:cNvSpPr/>
          <p:nvPr/>
        </p:nvSpPr>
        <p:spPr>
          <a:xfrm>
            <a:off x="6479534" y="5782678"/>
            <a:ext cx="1440347" cy="1152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112" name="Textfeld 66"/>
          <p:cNvSpPr txBox="1"/>
          <p:nvPr/>
        </p:nvSpPr>
        <p:spPr>
          <a:xfrm>
            <a:off x="4599438" y="3657591"/>
            <a:ext cx="4745723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b="1" dirty="0">
                <a:solidFill>
                  <a:prstClr val="black"/>
                </a:solidFill>
              </a:rPr>
              <a:t>Pathway A</a:t>
            </a:r>
          </a:p>
        </p:txBody>
      </p:sp>
      <p:sp>
        <p:nvSpPr>
          <p:cNvPr id="113" name="Rechteck 71"/>
          <p:cNvSpPr/>
          <p:nvPr/>
        </p:nvSpPr>
        <p:spPr>
          <a:xfrm>
            <a:off x="6479534" y="5793050"/>
            <a:ext cx="1440347" cy="1152279"/>
          </a:xfrm>
          <a:prstGeom prst="rect">
            <a:avLst/>
          </a:prstGeom>
          <a:solidFill>
            <a:srgbClr val="FDE7FB"/>
          </a:solidFill>
          <a:ln w="57150">
            <a:solidFill>
              <a:srgbClr val="D2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 smtClean="0">
                <a:solidFill>
                  <a:srgbClr val="D2006B"/>
                </a:solidFill>
              </a:rPr>
              <a:t>A</a:t>
            </a:r>
            <a:endParaRPr lang="en-US" sz="7201" dirty="0">
              <a:solidFill>
                <a:srgbClr val="D20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3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842E-6 3.77044E-6 L -0.42612 -0.000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8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Levels of Detail</a:t>
            </a:r>
            <a:endParaRPr lang="en-US" noProof="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26356325" y="16896438"/>
            <a:ext cx="7964236" cy="1892226"/>
            <a:chOff x="6588224" y="4371950"/>
            <a:chExt cx="1990800" cy="472995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4" y="4371950"/>
              <a:ext cx="1990800" cy="172920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7299379" y="4544870"/>
              <a:ext cx="482714" cy="300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dirty="0">
                  <a:solidFill>
                    <a:prstClr val="black"/>
                  </a:solidFill>
                </a:rPr>
                <a:t>Low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154963" y="3088438"/>
            <a:ext cx="7964236" cy="15872659"/>
            <a:chOff x="538670" y="920401"/>
            <a:chExt cx="1990800" cy="3967648"/>
          </a:xfrm>
        </p:grpSpPr>
        <p:sp>
          <p:nvSpPr>
            <p:cNvPr id="11" name="Textfeld 10"/>
            <p:cNvSpPr txBox="1"/>
            <p:nvPr/>
          </p:nvSpPr>
          <p:spPr>
            <a:xfrm>
              <a:off x="1227736" y="4587974"/>
              <a:ext cx="541023" cy="300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dirty="0">
                  <a:solidFill>
                    <a:prstClr val="black"/>
                  </a:solidFill>
                </a:rPr>
                <a:t>High</a:t>
              </a: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70" y="920401"/>
              <a:ext cx="1990800" cy="3675664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14255646" y="8217748"/>
            <a:ext cx="7964236" cy="10775719"/>
            <a:chOff x="3707903" y="2202561"/>
            <a:chExt cx="1990800" cy="2693579"/>
          </a:xfrm>
        </p:grpSpPr>
        <p:sp>
          <p:nvSpPr>
            <p:cNvPr id="13" name="Textfeld 12"/>
            <p:cNvSpPr txBox="1"/>
            <p:nvPr/>
          </p:nvSpPr>
          <p:spPr>
            <a:xfrm>
              <a:off x="4214227" y="4596065"/>
              <a:ext cx="920485" cy="300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dirty="0">
                  <a:solidFill>
                    <a:prstClr val="black"/>
                  </a:solidFill>
                </a:rPr>
                <a:t>Medium</a:t>
              </a: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3" y="2202561"/>
              <a:ext cx="1990800" cy="2385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597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135725"/>
            <a:ext cx="32922686" cy="3429446"/>
          </a:xfrm>
        </p:spPr>
        <p:txBody>
          <a:bodyPr/>
          <a:lstStyle/>
          <a:p>
            <a:r>
              <a:rPr lang="en-US" noProof="0" dirty="0" smtClean="0"/>
              <a:t>Layout</a:t>
            </a:r>
            <a:endParaRPr lang="en-US" noProof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52" y="3088441"/>
            <a:ext cx="31899664" cy="1613189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61" y="3088441"/>
            <a:ext cx="7964237" cy="1470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3000" y="5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3457E-6 L 0.46875 0.235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1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rafik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92" y="3088437"/>
            <a:ext cx="28154733" cy="16792586"/>
          </a:xfrm>
          <a:prstGeom prst="rect">
            <a:avLst/>
          </a:prstGeom>
          <a:ln w="76200"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  <a:ln w="76200">
            <a:noFill/>
          </a:ln>
        </p:spPr>
        <p:txBody>
          <a:bodyPr/>
          <a:lstStyle/>
          <a:p>
            <a:r>
              <a:rPr lang="en-US" noProof="0" dirty="0" smtClean="0"/>
              <a:t>Step 3: Visualizing Relationships</a:t>
            </a:r>
            <a:endParaRPr lang="en-US" noProof="0" dirty="0"/>
          </a:p>
        </p:txBody>
      </p:sp>
      <p:cxnSp>
        <p:nvCxnSpPr>
          <p:cNvPr id="11" name="Gerade Verbindung 10"/>
          <p:cNvCxnSpPr/>
          <p:nvPr/>
        </p:nvCxnSpPr>
        <p:spPr>
          <a:xfrm flipV="1">
            <a:off x="7631810" y="7943417"/>
            <a:ext cx="20276265" cy="82306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9206158" y="8766484"/>
            <a:ext cx="18671431" cy="152420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V="1">
            <a:off x="10800576" y="3340337"/>
            <a:ext cx="16015158" cy="542614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V="1">
            <a:off x="12681332" y="3340337"/>
            <a:ext cx="14134399" cy="4100094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V="1">
            <a:off x="12681332" y="3340337"/>
            <a:ext cx="14134399" cy="4709773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14312225" y="3340337"/>
            <a:ext cx="12503507" cy="472501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 flipV="1">
            <a:off x="15882149" y="3340337"/>
            <a:ext cx="10933582" cy="474025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V="1">
            <a:off x="21384505" y="3340337"/>
            <a:ext cx="5431226" cy="449638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21384505" y="7836724"/>
            <a:ext cx="5431226" cy="560442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21384505" y="8324468"/>
            <a:ext cx="5431226" cy="5116683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14830450" y="9513341"/>
            <a:ext cx="13062381" cy="135653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12696573" y="9528583"/>
            <a:ext cx="15196258" cy="365808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flipV="1">
            <a:off x="16385134" y="3340337"/>
            <a:ext cx="10430597" cy="673695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 flipV="1">
            <a:off x="13245286" y="3340337"/>
            <a:ext cx="13570446" cy="711800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/>
          <p:nvPr/>
        </p:nvCxnSpPr>
        <p:spPr>
          <a:xfrm>
            <a:off x="22192330" y="10686975"/>
            <a:ext cx="4623401" cy="275417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>
          <a:xfrm>
            <a:off x="20591922" y="10686975"/>
            <a:ext cx="6223809" cy="275417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V="1">
            <a:off x="20591922" y="3340337"/>
            <a:ext cx="6223809" cy="734663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 flipV="1">
            <a:off x="19646919" y="3340337"/>
            <a:ext cx="7168812" cy="792583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19646919" y="11296655"/>
            <a:ext cx="7168812" cy="214449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/>
          <p:cNvCxnSpPr/>
          <p:nvPr/>
        </p:nvCxnSpPr>
        <p:spPr>
          <a:xfrm>
            <a:off x="22542896" y="13400049"/>
            <a:ext cx="4272835" cy="4110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>
            <a:off x="22542894" y="13400047"/>
            <a:ext cx="5365179" cy="393243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V="1">
            <a:off x="22542896" y="3358719"/>
            <a:ext cx="4272835" cy="1004133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/>
        </p:nvCxnSpPr>
        <p:spPr>
          <a:xfrm>
            <a:off x="20896762" y="13217145"/>
            <a:ext cx="5918970" cy="22400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/>
        </p:nvCxnSpPr>
        <p:spPr>
          <a:xfrm flipV="1">
            <a:off x="20896762" y="3358719"/>
            <a:ext cx="5918970" cy="9858428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/>
          <p:cNvCxnSpPr/>
          <p:nvPr/>
        </p:nvCxnSpPr>
        <p:spPr>
          <a:xfrm flipV="1">
            <a:off x="20896762" y="13441150"/>
            <a:ext cx="5918970" cy="9607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102"/>
          <p:cNvCxnSpPr/>
          <p:nvPr/>
        </p:nvCxnSpPr>
        <p:spPr>
          <a:xfrm flipV="1">
            <a:off x="22542896" y="3358719"/>
            <a:ext cx="4272835" cy="10772948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V="1">
            <a:off x="22542896" y="13420601"/>
            <a:ext cx="4272835" cy="71106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 flipV="1">
            <a:off x="19631677" y="13420601"/>
            <a:ext cx="7184054" cy="589130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/>
          <p:cNvCxnSpPr/>
          <p:nvPr/>
        </p:nvCxnSpPr>
        <p:spPr>
          <a:xfrm flipV="1">
            <a:off x="10699874" y="3358719"/>
            <a:ext cx="16115857" cy="999560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/>
          <p:nvPr/>
        </p:nvCxnSpPr>
        <p:spPr>
          <a:xfrm flipV="1">
            <a:off x="20652890" y="3358719"/>
            <a:ext cx="6162841" cy="12403840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18"/>
          <p:cNvCxnSpPr/>
          <p:nvPr/>
        </p:nvCxnSpPr>
        <p:spPr>
          <a:xfrm flipV="1">
            <a:off x="20652890" y="13441151"/>
            <a:ext cx="6162841" cy="232140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flipV="1">
            <a:off x="19601191" y="11814881"/>
            <a:ext cx="8276398" cy="853551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>
          <a:xfrm>
            <a:off x="19646917" y="12668432"/>
            <a:ext cx="8245914" cy="272831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ln w="76200">
            <a:noFill/>
          </a:ln>
        </p:spPr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9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1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9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dirty="0"/>
              <a:t>Step 3: Visualizing Relationships</a:t>
            </a:r>
            <a:endParaRPr lang="en-US" noProof="0" dirty="0"/>
          </a:p>
        </p:txBody>
      </p:sp>
      <p:sp>
        <p:nvSpPr>
          <p:cNvPr id="16" name="Rechteck 15"/>
          <p:cNvSpPr/>
          <p:nvPr/>
        </p:nvSpPr>
        <p:spPr bwMode="auto">
          <a:xfrm>
            <a:off x="2629156" y="3073901"/>
            <a:ext cx="32122568" cy="17080657"/>
          </a:xfrm>
          <a:prstGeom prst="rect">
            <a:avLst/>
          </a:prstGeom>
          <a:solidFill>
            <a:schemeClr val="bg1">
              <a:alpha val="8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808" tIns="182904" rIns="365808" bIns="182904" numCol="1" rtlCol="0" anchor="t" anchorCtr="0" compatLnSpc="1">
            <a:prstTxWarp prst="textNoShape">
              <a:avLst/>
            </a:prstTxWarp>
          </a:bodyPr>
          <a:lstStyle/>
          <a:p>
            <a:pPr defTabSz="3657998" fontAlgn="base">
              <a:spcBef>
                <a:spcPct val="0"/>
              </a:spcBef>
              <a:spcAft>
                <a:spcPct val="0"/>
              </a:spcAft>
            </a:pPr>
            <a:endParaRPr lang="en-US" sz="4801" baseline="-25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0" t="23400" r="36216" b="64050"/>
          <a:stretch/>
        </p:blipFill>
        <p:spPr>
          <a:xfrm>
            <a:off x="19965451" y="7040619"/>
            <a:ext cx="2173051" cy="206068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0" t="23400" r="36216" b="64050"/>
          <a:stretch/>
        </p:blipFill>
        <p:spPr>
          <a:xfrm>
            <a:off x="12077459" y="8696087"/>
            <a:ext cx="6568764" cy="6228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9784E-6 L -0.15555 0.1807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90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9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dirty="0"/>
              <a:t>Step 3: Visualizing Relationships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266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6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dirty="0"/>
              <a:t>Step 3: Visualizing Relationships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9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0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dirty="0"/>
              <a:t>Step 3: Visualizing Relationships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9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dirty="0"/>
              <a:t>Step 3: Visualizing Relationships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Video</a:t>
            </a:r>
            <a:endParaRPr lang="en-US" noProof="0" dirty="0"/>
          </a:p>
        </p:txBody>
      </p:sp>
      <p:pic>
        <p:nvPicPr>
          <p:cNvPr id="7" name="entourage_presentation_final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815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" y="1836"/>
            <a:ext cx="36581831" cy="2057667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leydo_slid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01600" cap="rnd">
          <a:solidFill>
            <a:schemeClr val="bg1">
              <a:lumMod val="95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aleydo_slid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01600" cap="rnd">
          <a:solidFill>
            <a:schemeClr val="bg1">
              <a:lumMod val="95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4738</TotalTime>
  <Words>2207</Words>
  <Application>Microsoft Macintosh PowerPoint</Application>
  <PresentationFormat>Custom</PresentationFormat>
  <Paragraphs>978</Paragraphs>
  <Slides>122</Slides>
  <Notes>82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122</vt:i4>
      </vt:variant>
    </vt:vector>
  </HeadingPairs>
  <TitlesOfParts>
    <vt:vector size="141" baseType="lpstr">
      <vt:lpstr>Narkisim</vt:lpstr>
      <vt:lpstr>Microsoft YaHei</vt:lpstr>
      <vt:lpstr>Lato</vt:lpstr>
      <vt:lpstr>Lato Black</vt:lpstr>
      <vt:lpstr>Arial</vt:lpstr>
      <vt:lpstr>Cambria Math</vt:lpstr>
      <vt:lpstr>Wingdings</vt:lpstr>
      <vt:lpstr>Rockwell</vt:lpstr>
      <vt:lpstr>Calibri</vt:lpstr>
      <vt:lpstr>Vollkorn Bold</vt:lpstr>
      <vt:lpstr>Mangal</vt:lpstr>
      <vt:lpstr>Verdana</vt:lpstr>
      <vt:lpstr>Patua One</vt:lpstr>
      <vt:lpstr>caleydo_slide_template_4-3</vt:lpstr>
      <vt:lpstr>1_caleydo_slide_template_4-3</vt:lpstr>
      <vt:lpstr>caleydo_slide_template</vt:lpstr>
      <vt:lpstr>2_caleydo_slide_template_4-3</vt:lpstr>
      <vt:lpstr>3_caleydo_slide_template_4-3</vt:lpstr>
      <vt:lpstr>1_caleydo_slide_template</vt:lpstr>
      <vt:lpstr>PowerPoint Presentation</vt:lpstr>
      <vt:lpstr>PowerPoint Presentation</vt:lpstr>
      <vt:lpstr>PowerPoint Presentation</vt:lpstr>
      <vt:lpstr>PowerPoint Presentation</vt:lpstr>
      <vt:lpstr>Good Data Visualization</vt:lpstr>
      <vt:lpstr>Purpose of Visualization</vt:lpstr>
      <vt:lpstr>Research Approach</vt:lpstr>
      <vt:lpstr>Content</vt:lpstr>
      <vt:lpstr>PowerPoint Presentation</vt:lpstr>
      <vt:lpstr>PowerPoint Presentation</vt:lpstr>
      <vt:lpstr>PowerPoint Presentation</vt:lpstr>
      <vt:lpstr>Goal</vt:lpstr>
      <vt:lpstr>PowerPoint Presentation</vt:lpstr>
      <vt:lpstr>PowerPoint Presentation</vt:lpstr>
      <vt:lpstr>PowerPoint Presentation</vt:lpstr>
      <vt:lpstr>Combiner functions: f(A,B,C)</vt:lpstr>
      <vt:lpstr>Serial Combiner</vt:lpstr>
      <vt:lpstr>Serial Combiner</vt:lpstr>
      <vt:lpstr>Serial Combiner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Bump Charts</vt:lpstr>
      <vt:lpstr>Bump Charts</vt:lpstr>
      <vt:lpstr>PowerPoint Presentation</vt:lpstr>
      <vt:lpstr>http://lineup.caleydo.org http://caleydo.github.io/lineup.js/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Vis Goals</vt:lpstr>
      <vt:lpstr>PowerPoint Presentation</vt:lpstr>
      <vt:lpstr>Visualizing  Intersections</vt:lpstr>
      <vt:lpstr>PowerPoint Presentation</vt:lpstr>
      <vt:lpstr>PowerPoint Presentation</vt:lpstr>
      <vt:lpstr>PowerPoint Presentation</vt:lpstr>
      <vt:lpstr>Plotting Attributes</vt:lpstr>
      <vt:lpstr>PowerPoint Presentation</vt:lpstr>
      <vt:lpstr>PowerPoint Presentation</vt:lpstr>
      <vt:lpstr>Sorting</vt:lpstr>
      <vt:lpstr>PowerPoint Presentation</vt:lpstr>
      <vt:lpstr>PowerPoint Presentation</vt:lpstr>
      <vt:lpstr>PowerPoint Presentation</vt:lpstr>
      <vt:lpstr>PowerPoint Presentation</vt:lpstr>
      <vt:lpstr>Aggregation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Queries</vt:lpstr>
      <vt:lpstr>PowerPoint Presentation</vt:lpstr>
      <vt:lpstr>PowerPoint Presentation</vt:lpstr>
      <vt:lpstr>Elements &amp; Attributes</vt:lpstr>
      <vt:lpstr>PowerPoint Presentation</vt:lpstr>
      <vt:lpstr>PowerPoint Presentation</vt:lpstr>
      <vt:lpstr>Applications</vt:lpstr>
      <vt:lpstr>Applications</vt:lpstr>
      <vt:lpstr>Scalability</vt:lpstr>
      <vt:lpstr>Deviation Measure</vt:lpstr>
      <vt:lpstr>http://vcg.github.io/upset</vt:lpstr>
      <vt:lpstr>PowerPoint Presentation</vt:lpstr>
      <vt:lpstr>PowerPoint Presentation</vt:lpstr>
      <vt:lpstr>Publications</vt:lpstr>
      <vt:lpstr>A Pathway</vt:lpstr>
      <vt:lpstr>The bigger picture</vt:lpstr>
      <vt:lpstr>Background</vt:lpstr>
      <vt:lpstr>A Pathway</vt:lpstr>
      <vt:lpstr>Two Problems - Two Solutions</vt:lpstr>
      <vt:lpstr>Large Partitioned Network</vt:lpstr>
      <vt:lpstr>Large Partitioned Network</vt:lpstr>
      <vt:lpstr>Many Node Attributes</vt:lpstr>
      <vt:lpstr>PowerPoint Presentation</vt:lpstr>
      <vt:lpstr>Approaches</vt:lpstr>
      <vt:lpstr>Step 1: Finding Related Pathways</vt:lpstr>
      <vt:lpstr>Finding Related Pathways</vt:lpstr>
      <vt:lpstr>Step 2: Managing Display Space</vt:lpstr>
      <vt:lpstr>PowerPoint Presentation</vt:lpstr>
      <vt:lpstr>Levels of Detail</vt:lpstr>
      <vt:lpstr>Layout</vt:lpstr>
      <vt:lpstr>Step 3: Visualizing Relationships</vt:lpstr>
      <vt:lpstr>Step 3: Visualizing Relationships</vt:lpstr>
      <vt:lpstr>Step 3: Visualizing Relationships</vt:lpstr>
      <vt:lpstr>Step 3: Visualizing Relationships</vt:lpstr>
      <vt:lpstr>Step 3: Visualizing Relationships</vt:lpstr>
      <vt:lpstr>Step 3: Visualizing Relationships</vt:lpstr>
      <vt:lpstr>Video</vt:lpstr>
      <vt:lpstr>PowerPoint Presentation</vt:lpstr>
      <vt:lpstr>Experi-mental Data and Pathways </vt:lpstr>
      <vt:lpstr>Good Old Color Coding</vt:lpstr>
      <vt:lpstr>Challenge: Data Scale &amp; Heterogeneity</vt:lpstr>
      <vt:lpstr>Challenge: Supporting Multiple Tasks</vt:lpstr>
      <vt:lpstr>Inspiration</vt:lpstr>
      <vt:lpstr>Concept</vt:lpstr>
      <vt:lpstr>enRoute</vt:lpstr>
      <vt:lpstr>Video</vt:lpstr>
      <vt:lpstr>PowerPoint Presentation</vt:lpstr>
      <vt:lpstr>Case Study: CCLE Data</vt:lpstr>
      <vt:lpstr>PowerPoint Presentation</vt:lpstr>
      <vt:lpstr>http://entourage.caleydo.org</vt:lpstr>
      <vt:lpstr>PowerPoint Presentation</vt:lpstr>
      <vt:lpstr>Other Techniques</vt:lpstr>
      <vt:lpstr>Other Domain Problem Projects</vt:lpstr>
      <vt:lpstr>PowerPoint Presentation</vt:lpstr>
      <vt:lpstr>Research Challenges</vt:lpstr>
      <vt:lpstr>Interacting with Data</vt:lpstr>
      <vt:lpstr>Can we make creating interactive vis systems easier?</vt:lpstr>
      <vt:lpstr>How can we scale to increasingly big datasets?</vt:lpstr>
      <vt:lpstr>Solve Important Domain Problems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Visual Data Analysis</dc:title>
  <dc:creator>Alexander Lex</dc:creator>
  <cp:lastModifiedBy>Microsoft Office User</cp:lastModifiedBy>
  <cp:revision>1219</cp:revision>
  <dcterms:created xsi:type="dcterms:W3CDTF">2013-09-04T15:22:16Z</dcterms:created>
  <dcterms:modified xsi:type="dcterms:W3CDTF">2015-07-28T17:50:31Z</dcterms:modified>
</cp:coreProperties>
</file>